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256" r:id="rId2"/>
    <p:sldId id="359" r:id="rId3"/>
    <p:sldId id="388" r:id="rId4"/>
    <p:sldId id="390" r:id="rId5"/>
    <p:sldId id="391" r:id="rId6"/>
    <p:sldId id="376" r:id="rId7"/>
    <p:sldId id="392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400" r:id="rId16"/>
    <p:sldId id="401" r:id="rId17"/>
    <p:sldId id="402" r:id="rId18"/>
    <p:sldId id="403" r:id="rId19"/>
    <p:sldId id="404" r:id="rId20"/>
    <p:sldId id="405" r:id="rId21"/>
    <p:sldId id="406" r:id="rId22"/>
    <p:sldId id="407" r:id="rId23"/>
    <p:sldId id="408" r:id="rId24"/>
    <p:sldId id="409" r:id="rId25"/>
    <p:sldId id="413" r:id="rId26"/>
    <p:sldId id="414" r:id="rId27"/>
    <p:sldId id="415" r:id="rId28"/>
    <p:sldId id="410" r:id="rId29"/>
    <p:sldId id="411" r:id="rId30"/>
    <p:sldId id="416" r:id="rId31"/>
    <p:sldId id="417" r:id="rId32"/>
    <p:sldId id="418" r:id="rId33"/>
    <p:sldId id="421" r:id="rId34"/>
    <p:sldId id="422" r:id="rId35"/>
    <p:sldId id="423" r:id="rId36"/>
    <p:sldId id="424" r:id="rId37"/>
    <p:sldId id="425" r:id="rId38"/>
    <p:sldId id="427" r:id="rId39"/>
    <p:sldId id="428" r:id="rId40"/>
    <p:sldId id="431" r:id="rId41"/>
    <p:sldId id="430" r:id="rId42"/>
    <p:sldId id="432" r:id="rId43"/>
    <p:sldId id="420" r:id="rId44"/>
    <p:sldId id="433" r:id="rId45"/>
    <p:sldId id="434" r:id="rId46"/>
    <p:sldId id="435" r:id="rId47"/>
    <p:sldId id="436" r:id="rId48"/>
    <p:sldId id="437" r:id="rId49"/>
    <p:sldId id="438" r:id="rId50"/>
    <p:sldId id="439" r:id="rId5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8">
          <p15:clr>
            <a:srgbClr val="A4A3A4"/>
          </p15:clr>
        </p15:guide>
        <p15:guide id="2" pos="38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3833"/>
    <a:srgbClr val="5A327D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0"/>
    <p:restoredTop sz="92788" autoAdjust="0"/>
  </p:normalViewPr>
  <p:slideViewPr>
    <p:cSldViewPr snapToGrid="0">
      <p:cViewPr varScale="1">
        <p:scale>
          <a:sx n="90" d="100"/>
          <a:sy n="90" d="100"/>
        </p:scale>
        <p:origin x="72" y="164"/>
      </p:cViewPr>
      <p:guideLst>
        <p:guide orient="horz" pos="2128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e8faaac4e136da67675a6ec0661266e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1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4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0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6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分治法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6-1    概   述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6.2.1  归并排序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56895" y="926465"/>
            <a:ext cx="10962005" cy="188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【问题】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归并排序（merge sort）的分治策略是：</a:t>
            </a:r>
          </a:p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（1）划分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：将待排序序列从中间位置划分为两个长度相等的子序列；</a:t>
            </a:r>
          </a:p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（2）求解子问题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：分别对这两个子序列进行排序，得到两个有序子序列；</a:t>
            </a:r>
          </a:p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（3）合并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：将这两个有序子序列合并成一个有序序列。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248056" y="3127071"/>
            <a:ext cx="3013179" cy="432000"/>
            <a:chOff x="2248056" y="3039441"/>
            <a:chExt cx="3013179" cy="432000"/>
          </a:xfrm>
        </p:grpSpPr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2248056" y="3039441"/>
              <a:ext cx="648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4613235" y="3039441"/>
              <a:ext cx="648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spc="-7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spc="-70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/2</a:t>
              </a:r>
            </a:p>
          </p:txBody>
        </p:sp>
        <p:sp>
          <p:nvSpPr>
            <p:cNvPr id="36" name="Text Box 21"/>
            <p:cNvSpPr txBox="1">
              <a:spLocks noChangeArrowheads="1"/>
            </p:cNvSpPr>
            <p:nvPr/>
          </p:nvSpPr>
          <p:spPr bwMode="auto">
            <a:xfrm>
              <a:off x="3276083" y="3077807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…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81308" y="3127071"/>
            <a:ext cx="3000818" cy="432000"/>
            <a:chOff x="5581308" y="3039441"/>
            <a:chExt cx="3000818" cy="432000"/>
          </a:xfrm>
        </p:grpSpPr>
        <p:sp>
          <p:nvSpPr>
            <p:cNvPr id="34" name="Oval 19"/>
            <p:cNvSpPr>
              <a:spLocks noChangeArrowheads="1"/>
            </p:cNvSpPr>
            <p:nvPr/>
          </p:nvSpPr>
          <p:spPr bwMode="auto">
            <a:xfrm>
              <a:off x="7934126" y="3039441"/>
              <a:ext cx="648000" cy="432000"/>
            </a:xfrm>
            <a:prstGeom prst="ellipse">
              <a:avLst/>
            </a:prstGeom>
            <a:noFill/>
            <a:ln w="28575">
              <a:solidFill>
                <a:srgbClr val="5C30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6" name="Text Box 22"/>
            <p:cNvSpPr txBox="1">
              <a:spLocks noChangeArrowheads="1"/>
            </p:cNvSpPr>
            <p:nvPr/>
          </p:nvSpPr>
          <p:spPr bwMode="auto">
            <a:xfrm>
              <a:off x="6717466" y="3091971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…</a:t>
              </a:r>
            </a:p>
          </p:txBody>
        </p:sp>
        <p:sp>
          <p:nvSpPr>
            <p:cNvPr id="40" name="Oval 17"/>
            <p:cNvSpPr>
              <a:spLocks noChangeArrowheads="1"/>
            </p:cNvSpPr>
            <p:nvPr/>
          </p:nvSpPr>
          <p:spPr bwMode="auto">
            <a:xfrm>
              <a:off x="5581308" y="3039441"/>
              <a:ext cx="648000" cy="432000"/>
            </a:xfrm>
            <a:prstGeom prst="ellipse">
              <a:avLst/>
            </a:prstGeom>
            <a:noFill/>
            <a:ln w="28575">
              <a:solidFill>
                <a:srgbClr val="5C307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1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kern="0" spc="-100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kern="0" spc="-1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/2+1</a:t>
              </a: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5410200" y="3047365"/>
            <a:ext cx="0" cy="591185"/>
          </a:xfrm>
          <a:prstGeom prst="line">
            <a:avLst/>
          </a:prstGeom>
          <a:ln w="28575">
            <a:solidFill>
              <a:srgbClr val="B4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2248056" y="4361511"/>
            <a:ext cx="3013179" cy="432000"/>
            <a:chOff x="2248056" y="3039441"/>
            <a:chExt cx="3013179" cy="432000"/>
          </a:xfrm>
        </p:grpSpPr>
        <p:sp>
          <p:nvSpPr>
            <p:cNvPr id="54" name="Oval 15"/>
            <p:cNvSpPr>
              <a:spLocks noChangeArrowheads="1"/>
            </p:cNvSpPr>
            <p:nvPr/>
          </p:nvSpPr>
          <p:spPr bwMode="auto">
            <a:xfrm>
              <a:off x="2248056" y="3039441"/>
              <a:ext cx="648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endParaRPr kumimoji="1" lang="en-US" altLang="zh-CN" sz="24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9" name="Oval 17"/>
            <p:cNvSpPr>
              <a:spLocks noChangeArrowheads="1"/>
            </p:cNvSpPr>
            <p:nvPr/>
          </p:nvSpPr>
          <p:spPr bwMode="auto">
            <a:xfrm>
              <a:off x="4613235" y="3039441"/>
              <a:ext cx="648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spc="-7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spc="-70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/2</a:t>
              </a: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endParaRPr kumimoji="1" lang="en-US" altLang="zh-CN" sz="2400" spc="-7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1" name="Text Box 21"/>
            <p:cNvSpPr txBox="1">
              <a:spLocks noChangeArrowheads="1"/>
            </p:cNvSpPr>
            <p:nvPr/>
          </p:nvSpPr>
          <p:spPr bwMode="auto">
            <a:xfrm>
              <a:off x="2903417" y="3095411"/>
              <a:ext cx="1709818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≤    </a:t>
              </a:r>
              <a:r>
                <a:rPr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…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≤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81308" y="4342992"/>
            <a:ext cx="3000818" cy="438700"/>
            <a:chOff x="5581308" y="3950562"/>
            <a:chExt cx="3000818" cy="438700"/>
          </a:xfrm>
        </p:grpSpPr>
        <p:grpSp>
          <p:nvGrpSpPr>
            <p:cNvPr id="62" name="组合 61"/>
            <p:cNvGrpSpPr/>
            <p:nvPr/>
          </p:nvGrpSpPr>
          <p:grpSpPr>
            <a:xfrm>
              <a:off x="5581308" y="3950562"/>
              <a:ext cx="3000818" cy="432000"/>
              <a:chOff x="5581308" y="3039441"/>
              <a:chExt cx="3000818" cy="432000"/>
            </a:xfrm>
          </p:grpSpPr>
          <p:sp>
            <p:nvSpPr>
              <p:cNvPr id="63" name="Oval 19"/>
              <p:cNvSpPr>
                <a:spLocks noChangeArrowheads="1"/>
              </p:cNvSpPr>
              <p:nvPr/>
            </p:nvSpPr>
            <p:spPr bwMode="auto">
              <a:xfrm>
                <a:off x="7934126" y="3039441"/>
                <a:ext cx="648000" cy="432000"/>
              </a:xfrm>
              <a:prstGeom prst="ellipse">
                <a:avLst/>
              </a:prstGeom>
              <a:noFill/>
              <a:ln w="28575">
                <a:solidFill>
                  <a:srgbClr val="5C307D"/>
                </a:solidFill>
              </a:ln>
              <a:effectLst/>
            </p:spPr>
            <p:txBody>
              <a:bodyPr wrap="none" tIns="0" bIns="0" anchor="ctr"/>
              <a:lstStyle/>
              <a:p>
                <a:pPr algn="ctr">
                  <a:lnSpc>
                    <a:spcPts val="2200"/>
                  </a:lnSpc>
                </a:pPr>
                <a:r>
                  <a:rPr kumimoji="1" lang="en-US" altLang="zh-CN" sz="2400" i="1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kumimoji="1" lang="en-US" altLang="zh-CN" sz="2400" i="1" baseline="-250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kumimoji="1" lang="en-US" altLang="zh-CN" sz="2400" i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endParaRPr kumimoji="1" lang="en-US" altLang="zh-CN" sz="2400" i="1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Oval 17"/>
              <p:cNvSpPr>
                <a:spLocks noChangeArrowheads="1"/>
              </p:cNvSpPr>
              <p:nvPr/>
            </p:nvSpPr>
            <p:spPr bwMode="auto">
              <a:xfrm>
                <a:off x="5581308" y="3039441"/>
                <a:ext cx="648000" cy="432000"/>
              </a:xfrm>
              <a:prstGeom prst="ellipse">
                <a:avLst/>
              </a:prstGeom>
              <a:noFill/>
              <a:ln w="28575">
                <a:solidFill>
                  <a:srgbClr val="5C307D"/>
                </a:solidFill>
              </a:ln>
              <a:effectLst/>
            </p:spPr>
            <p:txBody>
              <a:bodyPr wrap="none" lIns="0" tIns="0" rIns="0" bIns="0" anchor="ctr"/>
              <a:lstStyle/>
              <a:p>
                <a:pPr algn="ctr">
                  <a:lnSpc>
                    <a:spcPts val="2200"/>
                  </a:lnSpc>
                </a:pPr>
                <a:r>
                  <a:rPr kumimoji="1" lang="en-US" altLang="zh-CN" sz="2400" i="1" kern="0" spc="-15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kumimoji="1" lang="en-US" altLang="zh-CN" sz="2400" i="1" kern="0" spc="-150" baseline="-250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kumimoji="1" lang="en-US" altLang="zh-CN" sz="2400" kern="0" spc="-15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/2+1</a:t>
                </a:r>
                <a:r>
                  <a:rPr kumimoji="1" lang="en-US" altLang="zh-CN" sz="2400" i="1" spc="-15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endParaRPr kumimoji="1" lang="en-US" altLang="zh-CN" sz="2400" kern="0" spc="-15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6234667" y="4014801"/>
              <a:ext cx="1709818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≤    </a:t>
              </a:r>
              <a:r>
                <a:rPr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…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≤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8" name="右箭头 67"/>
          <p:cNvSpPr/>
          <p:nvPr/>
        </p:nvSpPr>
        <p:spPr>
          <a:xfrm rot="5400000">
            <a:off x="3470326" y="3755832"/>
            <a:ext cx="576000" cy="32400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 rot="5400000">
            <a:off x="6893016" y="3830321"/>
            <a:ext cx="576000" cy="32400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484006" y="4793511"/>
            <a:ext cx="3710594" cy="689079"/>
            <a:chOff x="3758326" y="4568721"/>
            <a:chExt cx="3710594" cy="871959"/>
          </a:xfrm>
        </p:grpSpPr>
        <p:cxnSp>
          <p:nvCxnSpPr>
            <p:cNvPr id="15" name="直接箭头连接符 14"/>
            <p:cNvCxnSpPr/>
            <p:nvPr/>
          </p:nvCxnSpPr>
          <p:spPr>
            <a:xfrm>
              <a:off x="3758326" y="4568721"/>
              <a:ext cx="1502909" cy="871959"/>
            </a:xfrm>
            <a:prstGeom prst="straightConnector1">
              <a:avLst/>
            </a:prstGeom>
            <a:ln w="28575">
              <a:solidFill>
                <a:srgbClr val="B42D2D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箭头连接符 69"/>
            <p:cNvCxnSpPr/>
            <p:nvPr/>
          </p:nvCxnSpPr>
          <p:spPr>
            <a:xfrm flipH="1">
              <a:off x="5966011" y="4568721"/>
              <a:ext cx="1502909" cy="871959"/>
            </a:xfrm>
            <a:prstGeom prst="straightConnector1">
              <a:avLst/>
            </a:prstGeom>
            <a:ln w="28575">
              <a:solidFill>
                <a:srgbClr val="B42D2D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2248056" y="5528310"/>
            <a:ext cx="6334070" cy="450519"/>
            <a:chOff x="2248056" y="5440680"/>
            <a:chExt cx="6334070" cy="450519"/>
          </a:xfrm>
        </p:grpSpPr>
        <p:grpSp>
          <p:nvGrpSpPr>
            <p:cNvPr id="71" name="组合 70"/>
            <p:cNvGrpSpPr/>
            <p:nvPr/>
          </p:nvGrpSpPr>
          <p:grpSpPr>
            <a:xfrm>
              <a:off x="2248056" y="5459199"/>
              <a:ext cx="3013179" cy="432000"/>
              <a:chOff x="2248056" y="3039441"/>
              <a:chExt cx="3013179" cy="432000"/>
            </a:xfrm>
          </p:grpSpPr>
          <p:sp>
            <p:nvSpPr>
              <p:cNvPr id="72" name="Oval 15"/>
              <p:cNvSpPr>
                <a:spLocks noChangeArrowheads="1"/>
              </p:cNvSpPr>
              <p:nvPr/>
            </p:nvSpPr>
            <p:spPr bwMode="auto">
              <a:xfrm>
                <a:off x="2248056" y="3039441"/>
                <a:ext cx="648000" cy="432000"/>
              </a:xfrm>
              <a:prstGeom prst="ellipse">
                <a:avLst/>
              </a:prstGeom>
              <a:noFill/>
              <a:ln w="28575">
                <a:solidFill>
                  <a:srgbClr val="B42D2D"/>
                </a:solidFill>
              </a:ln>
              <a:effectLst/>
            </p:spPr>
            <p:txBody>
              <a:bodyPr wrap="none" tIns="0" bIns="0" anchor="ctr"/>
              <a:lstStyle/>
              <a:p>
                <a:pPr algn="ctr">
                  <a:lnSpc>
                    <a:spcPts val="2200"/>
                  </a:lnSpc>
                </a:pPr>
                <a:r>
                  <a:rPr kumimoji="1" lang="en-US" altLang="zh-CN" sz="2400" i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kumimoji="1" lang="en-US" altLang="zh-CN" sz="240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kumimoji="1" lang="en-US" altLang="zh-CN" sz="2400" i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''</a:t>
                </a:r>
                <a:endParaRPr kumimoji="1" lang="en-US" altLang="zh-CN" sz="24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Oval 17"/>
              <p:cNvSpPr>
                <a:spLocks noChangeArrowheads="1"/>
              </p:cNvSpPr>
              <p:nvPr/>
            </p:nvSpPr>
            <p:spPr bwMode="auto">
              <a:xfrm>
                <a:off x="4613235" y="3039441"/>
                <a:ext cx="648000" cy="432000"/>
              </a:xfrm>
              <a:prstGeom prst="ellipse">
                <a:avLst/>
              </a:prstGeom>
              <a:noFill/>
              <a:ln w="28575">
                <a:solidFill>
                  <a:srgbClr val="B42D2D"/>
                </a:solidFill>
              </a:ln>
              <a:effectLst/>
            </p:spPr>
            <p:txBody>
              <a:bodyPr wrap="none" lIns="0" tIns="0" rIns="0" bIns="0" anchor="ctr"/>
              <a:lstStyle/>
              <a:p>
                <a:pPr algn="ctr">
                  <a:lnSpc>
                    <a:spcPts val="2200"/>
                  </a:lnSpc>
                </a:pPr>
                <a:r>
                  <a:rPr kumimoji="1" lang="en-US" altLang="zh-CN" sz="2400" i="1" spc="-7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kumimoji="1" lang="en-US" altLang="zh-CN" sz="2400" i="1" spc="-70" baseline="-25000" dirty="0" err="1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kumimoji="1" lang="en-US" altLang="zh-CN" sz="2400" spc="-7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/2</a:t>
                </a:r>
                <a:r>
                  <a:rPr kumimoji="1" lang="en-US" altLang="zh-CN" sz="2400" i="1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''</a:t>
                </a:r>
                <a:endPara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Text Box 21"/>
              <p:cNvSpPr txBox="1">
                <a:spLocks noChangeArrowheads="1"/>
              </p:cNvSpPr>
              <p:nvPr/>
            </p:nvSpPr>
            <p:spPr bwMode="auto">
              <a:xfrm>
                <a:off x="2903417" y="3095411"/>
                <a:ext cx="1709818" cy="374461"/>
              </a:xfrm>
              <a:prstGeom prst="rect">
                <a:avLst/>
              </a:prstGeom>
              <a:noFill/>
              <a:ln w="28575">
                <a:noFill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zh-CN" altLang="en-US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    </a:t>
                </a:r>
                <a:r>
                  <a:rPr lang="en-US" altLang="zh-CN" sz="2400" dirty="0">
                    <a:solidFill>
                      <a:srgbClr val="404040"/>
                    </a:solidFill>
                    <a:latin typeface="+mn-ea"/>
                    <a:cs typeface="Times New Roman" panose="02020603050405020304" pitchFamily="18" charset="0"/>
                  </a:rPr>
                  <a:t>…</a:t>
                </a:r>
                <a:r>
                  <a:rPr lang="en-US" altLang="zh-CN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en-US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endPara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5581308" y="5440680"/>
              <a:ext cx="3000818" cy="438700"/>
              <a:chOff x="5581308" y="3950562"/>
              <a:chExt cx="3000818" cy="438700"/>
            </a:xfrm>
          </p:grpSpPr>
          <p:grpSp>
            <p:nvGrpSpPr>
              <p:cNvPr id="79" name="组合 78"/>
              <p:cNvGrpSpPr/>
              <p:nvPr/>
            </p:nvGrpSpPr>
            <p:grpSpPr>
              <a:xfrm>
                <a:off x="5581308" y="3950562"/>
                <a:ext cx="3000818" cy="432000"/>
                <a:chOff x="5581308" y="3039441"/>
                <a:chExt cx="3000818" cy="432000"/>
              </a:xfrm>
            </p:grpSpPr>
            <p:sp>
              <p:nvSpPr>
                <p:cNvPr id="82" name="Oval 19"/>
                <p:cNvSpPr>
                  <a:spLocks noChangeArrowheads="1"/>
                </p:cNvSpPr>
                <p:nvPr/>
              </p:nvSpPr>
              <p:spPr bwMode="auto">
                <a:xfrm>
                  <a:off x="7934126" y="3039441"/>
                  <a:ext cx="648000" cy="432000"/>
                </a:xfrm>
                <a:prstGeom prst="ellipse">
                  <a:avLst/>
                </a:prstGeom>
                <a:noFill/>
                <a:ln w="28575">
                  <a:solidFill>
                    <a:srgbClr val="B42D2D"/>
                  </a:solidFill>
                </a:ln>
                <a:effectLst/>
              </p:spPr>
              <p:txBody>
                <a:bodyPr wrap="none" tIns="0" bIns="0" anchor="ctr"/>
                <a:lstStyle/>
                <a:p>
                  <a:pPr algn="ctr">
                    <a:lnSpc>
                      <a:spcPts val="2200"/>
                    </a:lnSpc>
                  </a:pPr>
                  <a:r>
                    <a:rPr kumimoji="1" lang="en-US" altLang="zh-CN" sz="2400" i="1" dirty="0" err="1">
                      <a:solidFill>
                        <a:srgbClr val="40404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r</a:t>
                  </a:r>
                  <a:r>
                    <a:rPr kumimoji="1" lang="en-US" altLang="zh-CN" sz="2400" i="1" baseline="-25000" dirty="0" err="1">
                      <a:solidFill>
                        <a:srgbClr val="40404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n</a:t>
                  </a:r>
                  <a:r>
                    <a:rPr kumimoji="1" lang="en-US" altLang="zh-CN" sz="2400" i="1" dirty="0">
                      <a:solidFill>
                        <a:srgbClr val="40404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''</a:t>
                  </a:r>
                  <a:endParaRPr kumimoji="1" lang="en-US" altLang="zh-CN" sz="2400" i="1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Oval 17"/>
                <p:cNvSpPr>
                  <a:spLocks noChangeArrowheads="1"/>
                </p:cNvSpPr>
                <p:nvPr/>
              </p:nvSpPr>
              <p:spPr bwMode="auto">
                <a:xfrm>
                  <a:off x="5581308" y="3039441"/>
                  <a:ext cx="648000" cy="432000"/>
                </a:xfrm>
                <a:prstGeom prst="ellipse">
                  <a:avLst/>
                </a:prstGeom>
                <a:noFill/>
                <a:ln w="28575">
                  <a:solidFill>
                    <a:srgbClr val="B42D2D"/>
                  </a:solidFill>
                </a:ln>
                <a:effectLst/>
              </p:spPr>
              <p:txBody>
                <a:bodyPr wrap="none" lIns="0" tIns="0" rIns="0" bIns="0" anchor="ctr"/>
                <a:lstStyle/>
                <a:p>
                  <a:pPr algn="ctr">
                    <a:lnSpc>
                      <a:spcPts val="2200"/>
                    </a:lnSpc>
                  </a:pPr>
                  <a:r>
                    <a:rPr kumimoji="1" lang="en-US" altLang="zh-CN" sz="2400" i="1" kern="0" spc="-150" dirty="0" err="1">
                      <a:solidFill>
                        <a:srgbClr val="40404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r</a:t>
                  </a:r>
                  <a:r>
                    <a:rPr kumimoji="1" lang="en-US" altLang="zh-CN" sz="2400" i="1" kern="0" spc="-150" baseline="-25000" dirty="0" err="1">
                      <a:solidFill>
                        <a:srgbClr val="40404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n</a:t>
                  </a:r>
                  <a:r>
                    <a:rPr kumimoji="1" lang="en-US" altLang="zh-CN" sz="2400" kern="0" spc="-150" baseline="-25000" dirty="0">
                      <a:solidFill>
                        <a:srgbClr val="40404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/2+1</a:t>
                  </a:r>
                  <a:r>
                    <a:rPr kumimoji="1" lang="en-US" altLang="zh-CN" sz="2400" i="1" spc="-150" dirty="0">
                      <a:solidFill>
                        <a:srgbClr val="40404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'</a:t>
                  </a:r>
                  <a:r>
                    <a:rPr kumimoji="1" lang="en-US" altLang="zh-CN" sz="2400" i="1" dirty="0">
                      <a:solidFill>
                        <a:srgbClr val="40404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'</a:t>
                  </a:r>
                  <a:endParaRPr kumimoji="1" lang="en-US" altLang="zh-CN" sz="2400" kern="0" spc="-150" baseline="-250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81" name="Text Box 21"/>
              <p:cNvSpPr txBox="1">
                <a:spLocks noChangeArrowheads="1"/>
              </p:cNvSpPr>
              <p:nvPr/>
            </p:nvSpPr>
            <p:spPr bwMode="auto">
              <a:xfrm>
                <a:off x="6234667" y="4014801"/>
                <a:ext cx="1709818" cy="374461"/>
              </a:xfrm>
              <a:prstGeom prst="rect">
                <a:avLst/>
              </a:prstGeom>
              <a:noFill/>
              <a:ln w="28575">
                <a:noFill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zh-CN" altLang="en-US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    </a:t>
                </a:r>
                <a:r>
                  <a:rPr lang="en-US" altLang="zh-CN" sz="2400" dirty="0">
                    <a:solidFill>
                      <a:srgbClr val="404040"/>
                    </a:solidFill>
                    <a:latin typeface="+mn-ea"/>
                    <a:cs typeface="Times New Roman" panose="02020603050405020304" pitchFamily="18" charset="0"/>
                  </a:rPr>
                  <a:t>…</a:t>
                </a:r>
                <a:r>
                  <a:rPr lang="en-US" altLang="zh-CN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zh-CN" altLang="en-US" sz="2400" dirty="0">
                    <a:solidFill>
                      <a:srgbClr val="40404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endPara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4" name="Text Box 21"/>
            <p:cNvSpPr txBox="1">
              <a:spLocks noChangeArrowheads="1"/>
            </p:cNvSpPr>
            <p:nvPr/>
          </p:nvSpPr>
          <p:spPr bwMode="auto">
            <a:xfrm>
              <a:off x="5203533" y="5515169"/>
              <a:ext cx="377775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≤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68" grpId="0" bldLvl="0" animBg="1"/>
      <p:bldP spid="6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6.2.1  归并排序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56895" y="926465"/>
            <a:ext cx="1096200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想法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一个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归并排序的例子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6" name="AutoShape 9"/>
          <p:cNvSpPr>
            <a:spLocks noChangeArrowheads="1"/>
          </p:cNvSpPr>
          <p:nvPr/>
        </p:nvSpPr>
        <p:spPr bwMode="auto">
          <a:xfrm>
            <a:off x="5274929" y="1522950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7399983" y="1666950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6337456" y="2026950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8462510" y="1738950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4212402" y="1954950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TextBox 16"/>
          <p:cNvSpPr txBox="1"/>
          <p:nvPr/>
        </p:nvSpPr>
        <p:spPr>
          <a:xfrm>
            <a:off x="1234440" y="1925285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待排序序列</a:t>
            </a:r>
          </a:p>
        </p:txBody>
      </p:sp>
      <p:sp>
        <p:nvSpPr>
          <p:cNvPr id="35" name="AutoShape 9"/>
          <p:cNvSpPr>
            <a:spLocks noChangeArrowheads="1"/>
          </p:cNvSpPr>
          <p:nvPr/>
        </p:nvSpPr>
        <p:spPr bwMode="auto">
          <a:xfrm>
            <a:off x="9525039" y="1810950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34440" y="3123029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划分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5274929" y="2751630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7399983" y="2895630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C30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AutoShape 9"/>
          <p:cNvSpPr>
            <a:spLocks noChangeArrowheads="1"/>
          </p:cNvSpPr>
          <p:nvPr/>
        </p:nvSpPr>
        <p:spPr bwMode="auto">
          <a:xfrm>
            <a:off x="6337456" y="3255630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auto">
          <a:xfrm>
            <a:off x="8462510" y="2967630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C30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4212402" y="3183630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AutoShape 9"/>
          <p:cNvSpPr>
            <a:spLocks noChangeArrowheads="1"/>
          </p:cNvSpPr>
          <p:nvPr/>
        </p:nvSpPr>
        <p:spPr bwMode="auto">
          <a:xfrm>
            <a:off x="9525039" y="3039630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C30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TextBox 53"/>
          <p:cNvSpPr txBox="1"/>
          <p:nvPr/>
        </p:nvSpPr>
        <p:spPr>
          <a:xfrm>
            <a:off x="1234440" y="4320773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分别排序</a:t>
            </a:r>
          </a:p>
        </p:txBody>
      </p:sp>
      <p:sp>
        <p:nvSpPr>
          <p:cNvPr id="55" name="AutoShape 9"/>
          <p:cNvSpPr>
            <a:spLocks noChangeArrowheads="1"/>
          </p:cNvSpPr>
          <p:nvPr/>
        </p:nvSpPr>
        <p:spPr bwMode="auto">
          <a:xfrm>
            <a:off x="4212402" y="4517790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7" name="AutoShape 9"/>
          <p:cNvSpPr>
            <a:spLocks noChangeArrowheads="1"/>
          </p:cNvSpPr>
          <p:nvPr/>
        </p:nvSpPr>
        <p:spPr bwMode="auto">
          <a:xfrm>
            <a:off x="5274929" y="4445790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8" name="AutoShape 9"/>
          <p:cNvSpPr>
            <a:spLocks noChangeArrowheads="1"/>
          </p:cNvSpPr>
          <p:nvPr/>
        </p:nvSpPr>
        <p:spPr bwMode="auto">
          <a:xfrm>
            <a:off x="6337456" y="4013790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7399983" y="4301790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C30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0" name="AutoShape 9"/>
          <p:cNvSpPr>
            <a:spLocks noChangeArrowheads="1"/>
          </p:cNvSpPr>
          <p:nvPr/>
        </p:nvSpPr>
        <p:spPr bwMode="auto">
          <a:xfrm>
            <a:off x="8462510" y="4229790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C30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525039" y="4157790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C30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TextBox 61"/>
          <p:cNvSpPr txBox="1"/>
          <p:nvPr/>
        </p:nvSpPr>
        <p:spPr>
          <a:xfrm>
            <a:off x="1234440" y="5660164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合并</a:t>
            </a: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4212402" y="5818997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4" name="AutoShape 9"/>
          <p:cNvSpPr>
            <a:spLocks noChangeArrowheads="1"/>
          </p:cNvSpPr>
          <p:nvPr/>
        </p:nvSpPr>
        <p:spPr bwMode="auto">
          <a:xfrm>
            <a:off x="5274929" y="5746997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6337456" y="5602997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6" name="AutoShape 9"/>
          <p:cNvSpPr>
            <a:spLocks noChangeArrowheads="1"/>
          </p:cNvSpPr>
          <p:nvPr/>
        </p:nvSpPr>
        <p:spPr bwMode="auto">
          <a:xfrm>
            <a:off x="7399983" y="5530997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8462510" y="5458997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AutoShape 9"/>
          <p:cNvSpPr>
            <a:spLocks noChangeArrowheads="1"/>
          </p:cNvSpPr>
          <p:nvPr/>
        </p:nvSpPr>
        <p:spPr bwMode="auto">
          <a:xfrm>
            <a:off x="9525039" y="5314997"/>
            <a:ext cx="533400" cy="86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56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35" grpId="0" bldLvl="0" animBg="1"/>
      <p:bldP spid="39" grpId="0"/>
      <p:bldP spid="9" grpId="0" bldLvl="0" animBg="1"/>
      <p:bldP spid="9" grpId="1" bldLvl="0" animBg="1"/>
      <p:bldP spid="41" grpId="0" bldLvl="0" animBg="1"/>
      <p:bldP spid="41" grpId="1" bldLvl="0" animBg="1"/>
      <p:bldP spid="42" grpId="0" bldLvl="0" animBg="1"/>
      <p:bldP spid="42" grpId="1" bldLvl="0" animBg="1"/>
      <p:bldP spid="45" grpId="0" bldLvl="0" animBg="1"/>
      <p:bldP spid="45" grpId="1" bldLvl="0" animBg="1"/>
      <p:bldP spid="14" grpId="0" bldLvl="0" animBg="1"/>
      <p:bldP spid="14" grpId="1" bldLvl="0" animBg="1"/>
      <p:bldP spid="49" grpId="0" bldLvl="0" animBg="1"/>
      <p:bldP spid="49" grpId="1" bldLvl="0" animBg="1"/>
      <p:bldP spid="18" grpId="0"/>
      <p:bldP spid="55" grpId="0" bldLvl="0" animBg="1"/>
      <p:bldP spid="55" grpId="1" bldLvl="0" animBg="1"/>
      <p:bldP spid="57" grpId="0" bldLvl="0" animBg="1"/>
      <p:bldP spid="57" grpId="1" bldLvl="0" animBg="1"/>
      <p:bldP spid="58" grpId="0" bldLvl="0" animBg="1"/>
      <p:bldP spid="58" grpId="1" bldLvl="0" animBg="1"/>
      <p:bldP spid="19" grpId="0" bldLvl="0" animBg="1"/>
      <p:bldP spid="19" grpId="1" bldLvl="0" animBg="1"/>
      <p:bldP spid="60" grpId="0" bldLvl="0" animBg="1"/>
      <p:bldP spid="60" grpId="1" bldLvl="0" animBg="1"/>
      <p:bldP spid="20" grpId="0" bldLvl="0" animBg="1"/>
      <p:bldP spid="20" grpId="1" bldLvl="0" animBg="1"/>
      <p:bldP spid="21" grpId="0"/>
      <p:bldP spid="22" grpId="0" bldLvl="0" animBg="1"/>
      <p:bldP spid="22" grpId="1" bldLvl="0" animBg="1"/>
      <p:bldP spid="64" grpId="0" bldLvl="0" animBg="1"/>
      <p:bldP spid="64" grpId="1" bldLvl="0" animBg="1"/>
      <p:bldP spid="23" grpId="0" bldLvl="0" animBg="1"/>
      <p:bldP spid="23" grpId="1" bldLvl="0" animBg="1"/>
      <p:bldP spid="66" grpId="0" bldLvl="0" animBg="1"/>
      <p:bldP spid="66" grpId="1" bldLvl="0" animBg="1"/>
      <p:bldP spid="24" grpId="0" bldLvl="0" animBg="1"/>
      <p:bldP spid="24" grpId="1" bldLvl="0" animBg="1"/>
      <p:bldP spid="25" grpId="0" bldLvl="0" animBg="1"/>
      <p:bldP spid="25" grpId="1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6.2.1  归并排序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48991" y="845232"/>
            <a:ext cx="10918169" cy="605294"/>
            <a:chOff x="648991" y="845232"/>
            <a:chExt cx="10918169" cy="605294"/>
          </a:xfrm>
        </p:grpSpPr>
        <p:sp>
          <p:nvSpPr>
            <p:cNvPr id="10" name="矩形 9"/>
            <p:cNvSpPr/>
            <p:nvPr/>
          </p:nvSpPr>
          <p:spPr>
            <a:xfrm>
              <a:off x="1203642" y="845232"/>
              <a:ext cx="10363518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一次合并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合并两个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相邻的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有序子序列</a:t>
              </a:r>
            </a:p>
          </p:txBody>
        </p:sp>
        <p:grpSp>
          <p:nvGrpSpPr>
            <p:cNvPr id="11" name="Group 36"/>
            <p:cNvGrpSpPr/>
            <p:nvPr/>
          </p:nvGrpSpPr>
          <p:grpSpPr>
            <a:xfrm>
              <a:off x="648991" y="956016"/>
              <a:ext cx="432000" cy="432000"/>
              <a:chOff x="4108451" y="4314825"/>
              <a:chExt cx="536575" cy="528638"/>
            </a:xfrm>
            <a:solidFill>
              <a:srgbClr val="5A327D"/>
            </a:solidFill>
          </p:grpSpPr>
          <p:sp>
            <p:nvSpPr>
              <p:cNvPr id="51" name="Freeform 231"/>
              <p:cNvSpPr/>
              <p:nvPr/>
            </p:nvSpPr>
            <p:spPr bwMode="auto">
              <a:xfrm>
                <a:off x="4108451" y="4314825"/>
                <a:ext cx="220663" cy="212725"/>
              </a:xfrm>
              <a:custGeom>
                <a:avLst/>
                <a:gdLst>
                  <a:gd name="T0" fmla="*/ 59 w 81"/>
                  <a:gd name="T1" fmla="*/ 77 h 78"/>
                  <a:gd name="T2" fmla="*/ 62 w 81"/>
                  <a:gd name="T3" fmla="*/ 78 h 78"/>
                  <a:gd name="T4" fmla="*/ 74 w 81"/>
                  <a:gd name="T5" fmla="*/ 57 h 78"/>
                  <a:gd name="T6" fmla="*/ 81 w 81"/>
                  <a:gd name="T7" fmla="*/ 53 h 78"/>
                  <a:gd name="T8" fmla="*/ 52 w 81"/>
                  <a:gd name="T9" fmla="*/ 4 h 78"/>
                  <a:gd name="T10" fmla="*/ 48 w 81"/>
                  <a:gd name="T11" fmla="*/ 0 h 78"/>
                  <a:gd name="T12" fmla="*/ 1 w 81"/>
                  <a:gd name="T13" fmla="*/ 40 h 78"/>
                  <a:gd name="T14" fmla="*/ 3 w 81"/>
                  <a:gd name="T15" fmla="*/ 45 h 78"/>
                  <a:gd name="T16" fmla="*/ 52 w 81"/>
                  <a:gd name="T17" fmla="*/ 78 h 78"/>
                  <a:gd name="T18" fmla="*/ 59 w 81"/>
                  <a:gd name="T19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8">
                    <a:moveTo>
                      <a:pt x="59" y="77"/>
                    </a:moveTo>
                    <a:cubicBezTo>
                      <a:pt x="60" y="77"/>
                      <a:pt x="61" y="78"/>
                      <a:pt x="62" y="78"/>
                    </a:cubicBezTo>
                    <a:cubicBezTo>
                      <a:pt x="65" y="71"/>
                      <a:pt x="68" y="63"/>
                      <a:pt x="74" y="57"/>
                    </a:cubicBezTo>
                    <a:cubicBezTo>
                      <a:pt x="76" y="56"/>
                      <a:pt x="78" y="54"/>
                      <a:pt x="81" y="53"/>
                    </a:cubicBezTo>
                    <a:cubicBezTo>
                      <a:pt x="55" y="26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8" y="0"/>
                      <a:pt x="8" y="3"/>
                      <a:pt x="1" y="40"/>
                    </a:cubicBezTo>
                    <a:cubicBezTo>
                      <a:pt x="0" y="42"/>
                      <a:pt x="1" y="44"/>
                      <a:pt x="3" y="45"/>
                    </a:cubicBezTo>
                    <a:cubicBezTo>
                      <a:pt x="4" y="45"/>
                      <a:pt x="26" y="55"/>
                      <a:pt x="52" y="78"/>
                    </a:cubicBezTo>
                    <a:cubicBezTo>
                      <a:pt x="54" y="77"/>
                      <a:pt x="57" y="77"/>
                      <a:pt x="59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32"/>
              <p:cNvSpPr/>
              <p:nvPr/>
            </p:nvSpPr>
            <p:spPr bwMode="auto">
              <a:xfrm>
                <a:off x="4302126" y="4486275"/>
                <a:ext cx="342900" cy="357188"/>
              </a:xfrm>
              <a:custGeom>
                <a:avLst/>
                <a:gdLst>
                  <a:gd name="T0" fmla="*/ 117 w 126"/>
                  <a:gd name="T1" fmla="*/ 69 h 131"/>
                  <a:gd name="T2" fmla="*/ 80 w 126"/>
                  <a:gd name="T3" fmla="*/ 66 h 131"/>
                  <a:gd name="T4" fmla="*/ 71 w 126"/>
                  <a:gd name="T5" fmla="*/ 84 h 131"/>
                  <a:gd name="T6" fmla="*/ 79 w 126"/>
                  <a:gd name="T7" fmla="*/ 103 h 131"/>
                  <a:gd name="T8" fmla="*/ 85 w 126"/>
                  <a:gd name="T9" fmla="*/ 103 h 131"/>
                  <a:gd name="T10" fmla="*/ 85 w 126"/>
                  <a:gd name="T11" fmla="*/ 97 h 131"/>
                  <a:gd name="T12" fmla="*/ 79 w 126"/>
                  <a:gd name="T13" fmla="*/ 84 h 131"/>
                  <a:gd name="T14" fmla="*/ 85 w 126"/>
                  <a:gd name="T15" fmla="*/ 71 h 131"/>
                  <a:gd name="T16" fmla="*/ 111 w 126"/>
                  <a:gd name="T17" fmla="*/ 74 h 131"/>
                  <a:gd name="T18" fmla="*/ 118 w 126"/>
                  <a:gd name="T19" fmla="*/ 93 h 131"/>
                  <a:gd name="T20" fmla="*/ 109 w 126"/>
                  <a:gd name="T21" fmla="*/ 113 h 131"/>
                  <a:gd name="T22" fmla="*/ 78 w 126"/>
                  <a:gd name="T23" fmla="*/ 122 h 131"/>
                  <a:gd name="T24" fmla="*/ 53 w 126"/>
                  <a:gd name="T25" fmla="*/ 102 h 131"/>
                  <a:gd name="T26" fmla="*/ 51 w 126"/>
                  <a:gd name="T27" fmla="*/ 97 h 131"/>
                  <a:gd name="T28" fmla="*/ 62 w 126"/>
                  <a:gd name="T29" fmla="*/ 61 h 131"/>
                  <a:gd name="T30" fmla="*/ 87 w 126"/>
                  <a:gd name="T31" fmla="*/ 49 h 131"/>
                  <a:gd name="T32" fmla="*/ 91 w 126"/>
                  <a:gd name="T33" fmla="*/ 46 h 131"/>
                  <a:gd name="T34" fmla="*/ 88 w 126"/>
                  <a:gd name="T35" fmla="*/ 42 h 131"/>
                  <a:gd name="T36" fmla="*/ 28 w 126"/>
                  <a:gd name="T37" fmla="*/ 7 h 131"/>
                  <a:gd name="T38" fmla="*/ 26 w 126"/>
                  <a:gd name="T39" fmla="*/ 6 h 131"/>
                  <a:gd name="T40" fmla="*/ 19 w 126"/>
                  <a:gd name="T41" fmla="*/ 0 h 131"/>
                  <a:gd name="T42" fmla="*/ 12 w 126"/>
                  <a:gd name="T43" fmla="*/ 3 h 131"/>
                  <a:gd name="T44" fmla="*/ 2 w 126"/>
                  <a:gd name="T45" fmla="*/ 20 h 131"/>
                  <a:gd name="T46" fmla="*/ 0 w 126"/>
                  <a:gd name="T47" fmla="*/ 26 h 131"/>
                  <a:gd name="T48" fmla="*/ 1 w 126"/>
                  <a:gd name="T49" fmla="*/ 34 h 131"/>
                  <a:gd name="T50" fmla="*/ 1 w 126"/>
                  <a:gd name="T51" fmla="*/ 34 h 131"/>
                  <a:gd name="T52" fmla="*/ 43 w 126"/>
                  <a:gd name="T53" fmla="*/ 99 h 131"/>
                  <a:gd name="T54" fmla="*/ 43 w 126"/>
                  <a:gd name="T55" fmla="*/ 99 h 131"/>
                  <a:gd name="T56" fmla="*/ 45 w 126"/>
                  <a:gd name="T57" fmla="*/ 105 h 131"/>
                  <a:gd name="T58" fmla="*/ 76 w 126"/>
                  <a:gd name="T59" fmla="*/ 130 h 131"/>
                  <a:gd name="T60" fmla="*/ 85 w 126"/>
                  <a:gd name="T61" fmla="*/ 131 h 131"/>
                  <a:gd name="T62" fmla="*/ 114 w 126"/>
                  <a:gd name="T63" fmla="*/ 119 h 131"/>
                  <a:gd name="T64" fmla="*/ 126 w 126"/>
                  <a:gd name="T65" fmla="*/ 93 h 131"/>
                  <a:gd name="T66" fmla="*/ 117 w 126"/>
                  <a:gd name="T67" fmla="*/ 6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31">
                    <a:moveTo>
                      <a:pt x="117" y="69"/>
                    </a:moveTo>
                    <a:cubicBezTo>
                      <a:pt x="112" y="64"/>
                      <a:pt x="94" y="52"/>
                      <a:pt x="80" y="66"/>
                    </a:cubicBezTo>
                    <a:cubicBezTo>
                      <a:pt x="74" y="71"/>
                      <a:pt x="71" y="77"/>
                      <a:pt x="71" y="84"/>
                    </a:cubicBezTo>
                    <a:cubicBezTo>
                      <a:pt x="71" y="92"/>
                      <a:pt x="75" y="99"/>
                      <a:pt x="79" y="103"/>
                    </a:cubicBezTo>
                    <a:cubicBezTo>
                      <a:pt x="81" y="104"/>
                      <a:pt x="84" y="104"/>
                      <a:pt x="85" y="103"/>
                    </a:cubicBezTo>
                    <a:cubicBezTo>
                      <a:pt x="87" y="101"/>
                      <a:pt x="86" y="98"/>
                      <a:pt x="85" y="97"/>
                    </a:cubicBezTo>
                    <a:cubicBezTo>
                      <a:pt x="82" y="94"/>
                      <a:pt x="79" y="89"/>
                      <a:pt x="79" y="84"/>
                    </a:cubicBezTo>
                    <a:cubicBezTo>
                      <a:pt x="79" y="79"/>
                      <a:pt x="81" y="75"/>
                      <a:pt x="85" y="71"/>
                    </a:cubicBezTo>
                    <a:cubicBezTo>
                      <a:pt x="97" y="61"/>
                      <a:pt x="111" y="74"/>
                      <a:pt x="111" y="74"/>
                    </a:cubicBezTo>
                    <a:cubicBezTo>
                      <a:pt x="117" y="80"/>
                      <a:pt x="118" y="88"/>
                      <a:pt x="118" y="93"/>
                    </a:cubicBezTo>
                    <a:cubicBezTo>
                      <a:pt x="117" y="101"/>
                      <a:pt x="114" y="109"/>
                      <a:pt x="109" y="113"/>
                    </a:cubicBezTo>
                    <a:cubicBezTo>
                      <a:pt x="99" y="122"/>
                      <a:pt x="89" y="125"/>
                      <a:pt x="78" y="122"/>
                    </a:cubicBezTo>
                    <a:cubicBezTo>
                      <a:pt x="65" y="119"/>
                      <a:pt x="55" y="108"/>
                      <a:pt x="53" y="102"/>
                    </a:cubicBezTo>
                    <a:cubicBezTo>
                      <a:pt x="52" y="100"/>
                      <a:pt x="51" y="98"/>
                      <a:pt x="51" y="97"/>
                    </a:cubicBezTo>
                    <a:cubicBezTo>
                      <a:pt x="50" y="81"/>
                      <a:pt x="54" y="69"/>
                      <a:pt x="62" y="61"/>
                    </a:cubicBezTo>
                    <a:cubicBezTo>
                      <a:pt x="72" y="50"/>
                      <a:pt x="87" y="49"/>
                      <a:pt x="87" y="49"/>
                    </a:cubicBezTo>
                    <a:cubicBezTo>
                      <a:pt x="89" y="49"/>
                      <a:pt x="90" y="48"/>
                      <a:pt x="91" y="46"/>
                    </a:cubicBezTo>
                    <a:cubicBezTo>
                      <a:pt x="91" y="44"/>
                      <a:pt x="90" y="42"/>
                      <a:pt x="88" y="42"/>
                    </a:cubicBezTo>
                    <a:cubicBezTo>
                      <a:pt x="63" y="31"/>
                      <a:pt x="43" y="19"/>
                      <a:pt x="28" y="7"/>
                    </a:cubicBezTo>
                    <a:cubicBezTo>
                      <a:pt x="28" y="7"/>
                      <a:pt x="27" y="6"/>
                      <a:pt x="26" y="6"/>
                    </a:cubicBezTo>
                    <a:cubicBezTo>
                      <a:pt x="24" y="4"/>
                      <a:pt x="21" y="2"/>
                      <a:pt x="19" y="0"/>
                    </a:cubicBezTo>
                    <a:cubicBezTo>
                      <a:pt x="16" y="0"/>
                      <a:pt x="13" y="1"/>
                      <a:pt x="12" y="3"/>
                    </a:cubicBezTo>
                    <a:cubicBezTo>
                      <a:pt x="7" y="7"/>
                      <a:pt x="5" y="13"/>
                      <a:pt x="2" y="20"/>
                    </a:cubicBezTo>
                    <a:cubicBezTo>
                      <a:pt x="2" y="22"/>
                      <a:pt x="1" y="24"/>
                      <a:pt x="0" y="26"/>
                    </a:cubicBezTo>
                    <a:cubicBezTo>
                      <a:pt x="1" y="28"/>
                      <a:pt x="1" y="31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6" y="51"/>
                      <a:pt x="32" y="72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101"/>
                      <a:pt x="45" y="103"/>
                      <a:pt x="45" y="105"/>
                    </a:cubicBezTo>
                    <a:cubicBezTo>
                      <a:pt x="48" y="113"/>
                      <a:pt x="60" y="126"/>
                      <a:pt x="76" y="130"/>
                    </a:cubicBezTo>
                    <a:cubicBezTo>
                      <a:pt x="79" y="131"/>
                      <a:pt x="82" y="131"/>
                      <a:pt x="85" y="131"/>
                    </a:cubicBezTo>
                    <a:cubicBezTo>
                      <a:pt x="93" y="131"/>
                      <a:pt x="104" y="128"/>
                      <a:pt x="114" y="119"/>
                    </a:cubicBezTo>
                    <a:cubicBezTo>
                      <a:pt x="121" y="113"/>
                      <a:pt x="125" y="103"/>
                      <a:pt x="126" y="93"/>
                    </a:cubicBezTo>
                    <a:cubicBezTo>
                      <a:pt x="126" y="84"/>
                      <a:pt x="123" y="75"/>
                      <a:pt x="11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33"/>
              <p:cNvSpPr>
                <a:spLocks noEditPoints="1"/>
              </p:cNvSpPr>
              <p:nvPr/>
            </p:nvSpPr>
            <p:spPr bwMode="auto">
              <a:xfrm>
                <a:off x="4219576" y="4457700"/>
                <a:ext cx="177800" cy="231775"/>
              </a:xfrm>
              <a:custGeom>
                <a:avLst/>
                <a:gdLst>
                  <a:gd name="T0" fmla="*/ 32 w 65"/>
                  <a:gd name="T1" fmla="*/ 85 h 85"/>
                  <a:gd name="T2" fmla="*/ 28 w 65"/>
                  <a:gd name="T3" fmla="*/ 83 h 85"/>
                  <a:gd name="T4" fmla="*/ 26 w 65"/>
                  <a:gd name="T5" fmla="*/ 79 h 85"/>
                  <a:gd name="T6" fmla="*/ 18 w 65"/>
                  <a:gd name="T7" fmla="*/ 57 h 85"/>
                  <a:gd name="T8" fmla="*/ 18 w 65"/>
                  <a:gd name="T9" fmla="*/ 54 h 85"/>
                  <a:gd name="T10" fmla="*/ 19 w 65"/>
                  <a:gd name="T11" fmla="*/ 49 h 85"/>
                  <a:gd name="T12" fmla="*/ 15 w 65"/>
                  <a:gd name="T13" fmla="*/ 52 h 85"/>
                  <a:gd name="T14" fmla="*/ 9 w 65"/>
                  <a:gd name="T15" fmla="*/ 54 h 85"/>
                  <a:gd name="T16" fmla="*/ 6 w 65"/>
                  <a:gd name="T17" fmla="*/ 53 h 85"/>
                  <a:gd name="T18" fmla="*/ 1 w 65"/>
                  <a:gd name="T19" fmla="*/ 41 h 85"/>
                  <a:gd name="T20" fmla="*/ 16 w 65"/>
                  <a:gd name="T21" fmla="*/ 27 h 85"/>
                  <a:gd name="T22" fmla="*/ 17 w 65"/>
                  <a:gd name="T23" fmla="*/ 27 h 85"/>
                  <a:gd name="T24" fmla="*/ 21 w 65"/>
                  <a:gd name="T25" fmla="*/ 28 h 85"/>
                  <a:gd name="T26" fmla="*/ 23 w 65"/>
                  <a:gd name="T27" fmla="*/ 29 h 85"/>
                  <a:gd name="T28" fmla="*/ 23 w 65"/>
                  <a:gd name="T29" fmla="*/ 27 h 85"/>
                  <a:gd name="T30" fmla="*/ 35 w 65"/>
                  <a:gd name="T31" fmla="*/ 7 h 85"/>
                  <a:gd name="T32" fmla="*/ 51 w 65"/>
                  <a:gd name="T33" fmla="*/ 0 h 85"/>
                  <a:gd name="T34" fmla="*/ 56 w 65"/>
                  <a:gd name="T35" fmla="*/ 1 h 85"/>
                  <a:gd name="T36" fmla="*/ 65 w 65"/>
                  <a:gd name="T37" fmla="*/ 12 h 85"/>
                  <a:gd name="T38" fmla="*/ 62 w 65"/>
                  <a:gd name="T39" fmla="*/ 17 h 85"/>
                  <a:gd name="T40" fmla="*/ 61 w 65"/>
                  <a:gd name="T41" fmla="*/ 17 h 85"/>
                  <a:gd name="T42" fmla="*/ 57 w 65"/>
                  <a:gd name="T43" fmla="*/ 14 h 85"/>
                  <a:gd name="T44" fmla="*/ 54 w 65"/>
                  <a:gd name="T45" fmla="*/ 9 h 85"/>
                  <a:gd name="T46" fmla="*/ 51 w 65"/>
                  <a:gd name="T47" fmla="*/ 8 h 85"/>
                  <a:gd name="T48" fmla="*/ 40 w 65"/>
                  <a:gd name="T49" fmla="*/ 12 h 85"/>
                  <a:gd name="T50" fmla="*/ 31 w 65"/>
                  <a:gd name="T51" fmla="*/ 30 h 85"/>
                  <a:gd name="T52" fmla="*/ 28 w 65"/>
                  <a:gd name="T53" fmla="*/ 36 h 85"/>
                  <a:gd name="T54" fmla="*/ 28 w 65"/>
                  <a:gd name="T55" fmla="*/ 37 h 85"/>
                  <a:gd name="T56" fmla="*/ 28 w 65"/>
                  <a:gd name="T57" fmla="*/ 37 h 85"/>
                  <a:gd name="T58" fmla="*/ 29 w 65"/>
                  <a:gd name="T59" fmla="*/ 44 h 85"/>
                  <a:gd name="T60" fmla="*/ 27 w 65"/>
                  <a:gd name="T61" fmla="*/ 51 h 85"/>
                  <a:gd name="T62" fmla="*/ 26 w 65"/>
                  <a:gd name="T63" fmla="*/ 57 h 85"/>
                  <a:gd name="T64" fmla="*/ 33 w 65"/>
                  <a:gd name="T65" fmla="*/ 75 h 85"/>
                  <a:gd name="T66" fmla="*/ 35 w 65"/>
                  <a:gd name="T67" fmla="*/ 79 h 85"/>
                  <a:gd name="T68" fmla="*/ 35 w 65"/>
                  <a:gd name="T69" fmla="*/ 82 h 85"/>
                  <a:gd name="T70" fmla="*/ 33 w 65"/>
                  <a:gd name="T71" fmla="*/ 84 h 85"/>
                  <a:gd name="T72" fmla="*/ 32 w 65"/>
                  <a:gd name="T73" fmla="*/ 85 h 85"/>
                  <a:gd name="T74" fmla="*/ 16 w 65"/>
                  <a:gd name="T75" fmla="*/ 35 h 85"/>
                  <a:gd name="T76" fmla="*/ 9 w 65"/>
                  <a:gd name="T77" fmla="*/ 42 h 85"/>
                  <a:gd name="T78" fmla="*/ 9 w 65"/>
                  <a:gd name="T79" fmla="*/ 47 h 85"/>
                  <a:gd name="T80" fmla="*/ 12 w 65"/>
                  <a:gd name="T81" fmla="*/ 44 h 85"/>
                  <a:gd name="T82" fmla="*/ 18 w 65"/>
                  <a:gd name="T83" fmla="*/ 39 h 85"/>
                  <a:gd name="T84" fmla="*/ 20 w 65"/>
                  <a:gd name="T85" fmla="*/ 36 h 85"/>
                  <a:gd name="T86" fmla="*/ 17 w 65"/>
                  <a:gd name="T87" fmla="*/ 35 h 85"/>
                  <a:gd name="T88" fmla="*/ 16 w 65"/>
                  <a:gd name="T89" fmla="*/ 35 h 85"/>
                  <a:gd name="T90" fmla="*/ 16 w 65"/>
                  <a:gd name="T91" fmla="*/ 3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85">
                    <a:moveTo>
                      <a:pt x="32" y="85"/>
                    </a:moveTo>
                    <a:cubicBezTo>
                      <a:pt x="30" y="85"/>
                      <a:pt x="29" y="84"/>
                      <a:pt x="28" y="83"/>
                    </a:cubicBezTo>
                    <a:cubicBezTo>
                      <a:pt x="27" y="81"/>
                      <a:pt x="27" y="80"/>
                      <a:pt x="26" y="79"/>
                    </a:cubicBezTo>
                    <a:cubicBezTo>
                      <a:pt x="22" y="72"/>
                      <a:pt x="18" y="65"/>
                      <a:pt x="18" y="57"/>
                    </a:cubicBezTo>
                    <a:cubicBezTo>
                      <a:pt x="18" y="56"/>
                      <a:pt x="18" y="55"/>
                      <a:pt x="18" y="54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3" y="53"/>
                      <a:pt x="11" y="54"/>
                      <a:pt x="9" y="54"/>
                    </a:cubicBezTo>
                    <a:cubicBezTo>
                      <a:pt x="8" y="54"/>
                      <a:pt x="7" y="54"/>
                      <a:pt x="6" y="53"/>
                    </a:cubicBezTo>
                    <a:cubicBezTo>
                      <a:pt x="2" y="52"/>
                      <a:pt x="0" y="48"/>
                      <a:pt x="1" y="41"/>
                    </a:cubicBezTo>
                    <a:cubicBezTo>
                      <a:pt x="3" y="31"/>
                      <a:pt x="10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9" y="27"/>
                      <a:pt x="20" y="28"/>
                      <a:pt x="21" y="28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6" y="19"/>
                      <a:pt x="29" y="12"/>
                      <a:pt x="35" y="7"/>
                    </a:cubicBezTo>
                    <a:cubicBezTo>
                      <a:pt x="38" y="4"/>
                      <a:pt x="44" y="0"/>
                      <a:pt x="51" y="0"/>
                    </a:cubicBezTo>
                    <a:cubicBezTo>
                      <a:pt x="53" y="0"/>
                      <a:pt x="55" y="1"/>
                      <a:pt x="56" y="1"/>
                    </a:cubicBezTo>
                    <a:cubicBezTo>
                      <a:pt x="61" y="3"/>
                      <a:pt x="64" y="7"/>
                      <a:pt x="65" y="12"/>
                    </a:cubicBezTo>
                    <a:cubicBezTo>
                      <a:pt x="65" y="15"/>
                      <a:pt x="64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59" y="17"/>
                      <a:pt x="57" y="16"/>
                      <a:pt x="57" y="14"/>
                    </a:cubicBezTo>
                    <a:cubicBezTo>
                      <a:pt x="57" y="10"/>
                      <a:pt x="55" y="9"/>
                      <a:pt x="54" y="9"/>
                    </a:cubicBezTo>
                    <a:cubicBezTo>
                      <a:pt x="53" y="9"/>
                      <a:pt x="52" y="8"/>
                      <a:pt x="51" y="8"/>
                    </a:cubicBezTo>
                    <a:cubicBezTo>
                      <a:pt x="47" y="8"/>
                      <a:pt x="43" y="10"/>
                      <a:pt x="40" y="12"/>
                    </a:cubicBezTo>
                    <a:cubicBezTo>
                      <a:pt x="35" y="17"/>
                      <a:pt x="33" y="23"/>
                      <a:pt x="31" y="30"/>
                    </a:cubicBezTo>
                    <a:cubicBezTo>
                      <a:pt x="30" y="32"/>
                      <a:pt x="29" y="34"/>
                      <a:pt x="28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9"/>
                      <a:pt x="29" y="42"/>
                      <a:pt x="29" y="44"/>
                    </a:cubicBezTo>
                    <a:cubicBezTo>
                      <a:pt x="28" y="47"/>
                      <a:pt x="28" y="49"/>
                      <a:pt x="27" y="51"/>
                    </a:cubicBezTo>
                    <a:cubicBezTo>
                      <a:pt x="27" y="53"/>
                      <a:pt x="26" y="55"/>
                      <a:pt x="26" y="57"/>
                    </a:cubicBezTo>
                    <a:cubicBezTo>
                      <a:pt x="26" y="63"/>
                      <a:pt x="29" y="69"/>
                      <a:pt x="33" y="75"/>
                    </a:cubicBezTo>
                    <a:cubicBezTo>
                      <a:pt x="34" y="76"/>
                      <a:pt x="34" y="78"/>
                      <a:pt x="35" y="79"/>
                    </a:cubicBezTo>
                    <a:cubicBezTo>
                      <a:pt x="36" y="80"/>
                      <a:pt x="36" y="81"/>
                      <a:pt x="35" y="82"/>
                    </a:cubicBezTo>
                    <a:cubicBezTo>
                      <a:pt x="35" y="83"/>
                      <a:pt x="34" y="84"/>
                      <a:pt x="33" y="84"/>
                    </a:cubicBezTo>
                    <a:cubicBezTo>
                      <a:pt x="33" y="85"/>
                      <a:pt x="32" y="85"/>
                      <a:pt x="32" y="85"/>
                    </a:cubicBezTo>
                    <a:close/>
                    <a:moveTo>
                      <a:pt x="16" y="35"/>
                    </a:moveTo>
                    <a:cubicBezTo>
                      <a:pt x="13" y="35"/>
                      <a:pt x="10" y="37"/>
                      <a:pt x="9" y="4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5" y="42"/>
                      <a:pt x="17" y="40"/>
                      <a:pt x="18" y="3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2253772" y="2079625"/>
            <a:ext cx="2924175" cy="600075"/>
          </a:xfrm>
          <a:prstGeom prst="cube">
            <a:avLst>
              <a:gd name="adj" fmla="val 14324"/>
            </a:avLst>
          </a:prstGeom>
          <a:solidFill>
            <a:srgbClr val="B4B4C8"/>
          </a:solidFill>
          <a:ln w="28575">
            <a:solidFill>
              <a:srgbClr val="507D7D"/>
            </a:solidFill>
            <a:miter lim="800000"/>
          </a:ln>
          <a:effectLst/>
        </p:spPr>
        <p:txBody>
          <a:bodyPr anchor="ctr">
            <a:spAutoFit/>
          </a:bodyPr>
          <a:lstStyle/>
          <a:p>
            <a:pPr algn="l"/>
            <a:endParaRPr kumimoji="1" lang="zh-CN" altLang="en-US" sz="2800" b="1">
              <a:solidFill>
                <a:srgbClr val="FFFF97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5250970" y="2079625"/>
            <a:ext cx="2340000" cy="600075"/>
          </a:xfrm>
          <a:prstGeom prst="cube">
            <a:avLst>
              <a:gd name="adj" fmla="val 14324"/>
            </a:avLst>
          </a:prstGeom>
          <a:solidFill>
            <a:srgbClr val="B4B4C8"/>
          </a:solidFill>
          <a:ln w="28575">
            <a:solidFill>
              <a:srgbClr val="507D7D"/>
            </a:solidFill>
            <a:miter lim="800000"/>
          </a:ln>
          <a:effectLst/>
        </p:spPr>
        <p:txBody>
          <a:bodyPr wrap="square" anchor="ctr">
            <a:spAutoFit/>
          </a:bodyPr>
          <a:lstStyle/>
          <a:p>
            <a:pPr algn="l"/>
            <a:endParaRPr kumimoji="1" lang="zh-CN" altLang="en-US" sz="2800" b="1">
              <a:solidFill>
                <a:srgbClr val="FFFF97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1112520" y="2166938"/>
            <a:ext cx="947260" cy="369332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data[ ] </a:t>
            </a:r>
          </a:p>
        </p:txBody>
      </p:sp>
      <p:grpSp>
        <p:nvGrpSpPr>
          <p:cNvPr id="28" name="组合 3"/>
          <p:cNvGrpSpPr/>
          <p:nvPr/>
        </p:nvGrpSpPr>
        <p:grpSpPr>
          <a:xfrm>
            <a:off x="696267" y="3155885"/>
            <a:ext cx="5486728" cy="605294"/>
            <a:chOff x="594032" y="5375845"/>
            <a:chExt cx="5486728" cy="605294"/>
          </a:xfrm>
        </p:grpSpPr>
        <p:grpSp>
          <p:nvGrpSpPr>
            <p:cNvPr id="29" name="Group 31"/>
            <p:cNvGrpSpPr/>
            <p:nvPr/>
          </p:nvGrpSpPr>
          <p:grpSpPr>
            <a:xfrm>
              <a:off x="594032" y="5488179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97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1" name="矩形 100"/>
            <p:cNvSpPr/>
            <p:nvPr/>
          </p:nvSpPr>
          <p:spPr>
            <a:xfrm>
              <a:off x="1173162" y="5375845"/>
              <a:ext cx="4907598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如何表示两个相邻的子序列？</a:t>
              </a:r>
            </a:p>
          </p:txBody>
        </p:sp>
      </p:grpSp>
      <p:grpSp>
        <p:nvGrpSpPr>
          <p:cNvPr id="32" name="组合 3"/>
          <p:cNvGrpSpPr/>
          <p:nvPr/>
        </p:nvGrpSpPr>
        <p:grpSpPr>
          <a:xfrm>
            <a:off x="696267" y="4061395"/>
            <a:ext cx="5486728" cy="605294"/>
            <a:chOff x="594032" y="5375845"/>
            <a:chExt cx="5486728" cy="605294"/>
          </a:xfrm>
        </p:grpSpPr>
        <p:grpSp>
          <p:nvGrpSpPr>
            <p:cNvPr id="33" name="Group 31"/>
            <p:cNvGrpSpPr/>
            <p:nvPr/>
          </p:nvGrpSpPr>
          <p:grpSpPr>
            <a:xfrm>
              <a:off x="594032" y="5488179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34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1173162" y="5375845"/>
              <a:ext cx="4907598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合并可以就地进行吗？</a:t>
              </a:r>
            </a:p>
          </p:txBody>
        </p:sp>
      </p:grpSp>
      <p:sp>
        <p:nvSpPr>
          <p:cNvPr id="2" name="Rectangle 9">
            <a:extLst>
              <a:ext uri="{FF2B5EF4-FFF2-40B4-BE49-F238E27FC236}">
                <a16:creationId xmlns:a16="http://schemas.microsoft.com/office/drawing/2014/main" id="{7BEE5B21-17F4-177F-A024-7D67B8BD7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5520" y="1644015"/>
            <a:ext cx="929640" cy="369332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 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E3E02DFB-6A17-F479-E9CE-DCA91520C6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9120" y="1644015"/>
            <a:ext cx="830103" cy="369332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m 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EA8CF75-0BDF-6C78-D234-793A4CA6F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7010" y="1644015"/>
            <a:ext cx="1164750" cy="369332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m+1 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8F703D9-8839-3AC8-A277-2643559E2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7520" y="1644015"/>
            <a:ext cx="822960" cy="369332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108000" bIns="0">
            <a:spAutoFit/>
          </a:bodyPr>
          <a:lstStyle/>
          <a:p>
            <a:pPr algn="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  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194D74C-1641-2B9A-0B9C-D15ADF71AB3A}"/>
              </a:ext>
            </a:extLst>
          </p:cNvPr>
          <p:cNvSpPr/>
          <p:nvPr/>
        </p:nvSpPr>
        <p:spPr>
          <a:xfrm>
            <a:off x="6603047" y="3234690"/>
            <a:ext cx="4907598" cy="1569660"/>
          </a:xfrm>
          <a:prstGeom prst="rect">
            <a:avLst/>
          </a:prstGeom>
          <a:ln>
            <a:solidFill>
              <a:srgbClr val="5C307D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Merge(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int r[ ],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 s, int m, int t) 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bldLvl="0" animBg="1"/>
      <p:bldP spid="12" grpId="1" bldLvl="0" animBg="1"/>
      <p:bldP spid="13" grpId="0" bldLvl="0" animBg="1"/>
      <p:bldP spid="13" grpId="1" bldLvl="0" animBg="1"/>
      <p:bldP spid="27" grpId="0" bldLvl="0" animBg="1"/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804228"/>
            <a:ext cx="11149330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设函数Merge实现合并操作，程序如下：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435735"/>
            <a:ext cx="10564495" cy="46596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Merge(int r[ ], int s, int m, int t)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r1[t], i = s, j = m + 1, k = s;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while (i &lt;= m &amp;&amp; j &lt;= t)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{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if (r[i] &lt;= r[j]) r1[k++] = r[i++];         //较小者放入r1[k]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else r1[k++] = r[j++];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while (i &lt;= m)                                        //处理第一个子序列剩余记录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r1[k++] = r[i++];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while (j &lt;= t)                                          //处理第二个子序列剩余记录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r1[k++] = r[j++];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(i = s; i &lt;= t; i++)                             //将合并结果传回数组r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r[i] = r1[i];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6.2.1  归并排序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804228"/>
            <a:ext cx="11149330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设函数MergeSort实现归并排序，程序如下：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435735"/>
            <a:ext cx="10564495" cy="34766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MergeSort(int r[ ], int s, int t)          //对序列r[s]~r[t]进行归并排序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                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(s == t) return;                                 //只有一个记录，已经有序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else {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int m = (s + t)/2;                            //划分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MergeSort(r, s, m);                       //归并排序前半个子序列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MergeSort(r, m+1, t);                   //归并排序后半个子序列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Merge(r, s, m, t);                         //合并两个有序子序列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589280" y="5333843"/>
            <a:ext cx="10093959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log</a:t>
            </a:r>
            <a:r>
              <a:rPr lang="en-US" altLang="zh-CN"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4" name="Object 30"/>
          <p:cNvGraphicFramePr>
            <a:graphicFrameLocks noChangeAspect="1"/>
          </p:cNvGraphicFramePr>
          <p:nvPr/>
        </p:nvGraphicFramePr>
        <p:xfrm>
          <a:off x="2622550" y="5160645"/>
          <a:ext cx="4441825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917700" imgH="457200" progId="Equation.3">
                  <p:embed/>
                </p:oleObj>
              </mc:Choice>
              <mc:Fallback>
                <p:oleObj r:id="rId2" imgW="1917700" imgH="457200" progId="Equation.3">
                  <p:embed/>
                  <p:pic>
                    <p:nvPicPr>
                      <p:cNvPr id="4" name="Object 3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22550" y="5160645"/>
                        <a:ext cx="4441825" cy="971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6.2.1  归并排序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6.2.2  快速排序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56895" y="926465"/>
            <a:ext cx="10962005" cy="278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【问题】快速排序（quick sort）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的分治策略是：</a:t>
            </a:r>
          </a:p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（1）划分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：选定一个记录作为轴值，以轴值为基准将整个序列划分为两个子序列，轴值的位置在划分的过程中确定，并且左侧子序列的所有记录均小于或等于轴值，右侧子序列的所有记录均大于或等于轴值；</a:t>
            </a:r>
          </a:p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（2）求解子问题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：分别对划分后的每一个子序列递归处理；</a:t>
            </a:r>
          </a:p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（3）合并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：由于对子序列的排序是就地进行的，所以合并不需要执行任何操作。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318033" y="5584668"/>
            <a:ext cx="2700000" cy="741045"/>
            <a:chOff x="2318033" y="4489293"/>
            <a:chExt cx="2700000" cy="741045"/>
          </a:xfrm>
        </p:grpSpPr>
        <p:sp>
          <p:nvSpPr>
            <p:cNvPr id="53" name="AutoShape 5"/>
            <p:cNvSpPr/>
            <p:nvPr/>
          </p:nvSpPr>
          <p:spPr bwMode="auto">
            <a:xfrm rot="16200000">
              <a:off x="3487851" y="3319474"/>
              <a:ext cx="360363" cy="2700000"/>
            </a:xfrm>
            <a:prstGeom prst="leftBrace">
              <a:avLst>
                <a:gd name="adj1" fmla="val 72871"/>
                <a:gd name="adj2" fmla="val 50000"/>
              </a:avLst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" name="Text Box 6"/>
            <p:cNvSpPr txBox="1">
              <a:spLocks noChangeArrowheads="1"/>
            </p:cNvSpPr>
            <p:nvPr/>
          </p:nvSpPr>
          <p:spPr bwMode="auto">
            <a:xfrm>
              <a:off x="3113053" y="4769963"/>
              <a:ext cx="1332865" cy="460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均 ≤ </a:t>
              </a:r>
              <a:r>
                <a:rPr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</a:t>
              </a:r>
              <a:r>
                <a:rPr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'</a:t>
              </a:r>
              <a:endParaRPr lang="zh-CN" altLang="en-US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276439" y="4983636"/>
            <a:ext cx="2777740" cy="577432"/>
            <a:chOff x="2276439" y="3888261"/>
            <a:chExt cx="2777740" cy="577432"/>
          </a:xfrm>
        </p:grpSpPr>
        <p:sp>
          <p:nvSpPr>
            <p:cNvPr id="56" name="Oval 15"/>
            <p:cNvSpPr>
              <a:spLocks noChangeArrowheads="1"/>
            </p:cNvSpPr>
            <p:nvPr/>
          </p:nvSpPr>
          <p:spPr bwMode="auto">
            <a:xfrm>
              <a:off x="2276439" y="3925693"/>
              <a:ext cx="540000" cy="54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1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kern="0" spc="-1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kumimoji="1" lang="en-US" altLang="zh-CN" sz="2400" i="1" kern="0" spc="-1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endParaRPr kumimoji="1" lang="en-US" altLang="zh-CN" sz="2400" kern="0" spc="-1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Oval 17"/>
            <p:cNvSpPr>
              <a:spLocks noChangeArrowheads="1"/>
            </p:cNvSpPr>
            <p:nvPr/>
          </p:nvSpPr>
          <p:spPr bwMode="auto">
            <a:xfrm>
              <a:off x="4514179" y="3925693"/>
              <a:ext cx="540000" cy="54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2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kern="0" spc="-2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kern="0" spc="-200" baseline="-250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kern="0" spc="-2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kumimoji="1" lang="en-US" altLang="zh-CN" sz="2400" i="1" kern="0" spc="-2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endParaRPr kumimoji="1" lang="en-US" altLang="zh-CN" sz="2400" kern="0" spc="-2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Text Box 21"/>
            <p:cNvSpPr txBox="1">
              <a:spLocks noChangeArrowheads="1"/>
            </p:cNvSpPr>
            <p:nvPr/>
          </p:nvSpPr>
          <p:spPr bwMode="auto">
            <a:xfrm>
              <a:off x="3170995" y="3888261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</p:grp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5306183" y="5021068"/>
            <a:ext cx="540000" cy="540000"/>
          </a:xfrm>
          <a:prstGeom prst="ellipse">
            <a:avLst/>
          </a:prstGeom>
          <a:noFill/>
          <a:ln w="28575">
            <a:solidFill>
              <a:srgbClr val="B42D2D"/>
            </a:solidFill>
          </a:ln>
          <a:effectLst/>
        </p:spPr>
        <p:txBody>
          <a:bodyPr wrap="none" tIns="0" bIns="0" anchor="ctr"/>
          <a:lstStyle/>
          <a:p>
            <a:pPr algn="ctr">
              <a:lnSpc>
                <a:spcPts val="2200"/>
              </a:lnSpc>
            </a:pPr>
            <a:r>
              <a:rPr kumimoji="1" lang="en-US" altLang="zh-CN" sz="2400" i="1" dirty="0" err="1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kumimoji="1" lang="en-US" altLang="zh-CN" sz="2400" i="1" baseline="-25000" dirty="0" err="1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endParaRPr kumimoji="1" lang="en-US" altLang="zh-CN" sz="2400" i="1" baseline="-250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001667" y="4981731"/>
            <a:ext cx="2919662" cy="579337"/>
            <a:chOff x="6001667" y="3886356"/>
            <a:chExt cx="2919662" cy="579337"/>
          </a:xfrm>
        </p:grpSpPr>
        <p:sp>
          <p:nvSpPr>
            <p:cNvPr id="5" name="Oval 19"/>
            <p:cNvSpPr>
              <a:spLocks noChangeArrowheads="1"/>
            </p:cNvSpPr>
            <p:nvPr/>
          </p:nvSpPr>
          <p:spPr bwMode="auto">
            <a:xfrm>
              <a:off x="8381329" y="3925693"/>
              <a:ext cx="540000" cy="540000"/>
            </a:xfrm>
            <a:prstGeom prst="ellipse">
              <a:avLst/>
            </a:prstGeom>
            <a:noFill/>
            <a:ln w="28575">
              <a:solidFill>
                <a:srgbClr val="5C30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1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kern="0" spc="-100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i="1" kern="0" spc="-1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endParaRPr kumimoji="1" lang="en-US" altLang="zh-CN" sz="2400" i="1" kern="0" spc="-1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6" name="Oval 20"/>
            <p:cNvSpPr>
              <a:spLocks noChangeArrowheads="1"/>
            </p:cNvSpPr>
            <p:nvPr/>
          </p:nvSpPr>
          <p:spPr bwMode="auto">
            <a:xfrm>
              <a:off x="6001667" y="3925693"/>
              <a:ext cx="540000" cy="540000"/>
            </a:xfrm>
            <a:prstGeom prst="ellipse">
              <a:avLst/>
            </a:prstGeom>
            <a:noFill/>
            <a:ln w="28575">
              <a:solidFill>
                <a:srgbClr val="5C30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2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kern="0" spc="-2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i+</a:t>
              </a:r>
              <a:r>
                <a:rPr kumimoji="1" lang="en-US" altLang="zh-CN" sz="2400" kern="0" spc="-20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kumimoji="1" lang="en-US" altLang="zh-CN" sz="2400" i="1" kern="0" spc="-2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endParaRPr kumimoji="1" lang="en-US" altLang="zh-CN" sz="2400" kern="0" spc="-200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6897017" y="3886356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276439" y="3853971"/>
            <a:ext cx="6644890" cy="557780"/>
            <a:chOff x="2276439" y="2758596"/>
            <a:chExt cx="6644890" cy="557780"/>
          </a:xfrm>
        </p:grpSpPr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2276439" y="2776376"/>
              <a:ext cx="540000" cy="54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76" name="Oval 17"/>
            <p:cNvSpPr>
              <a:spLocks noChangeArrowheads="1"/>
            </p:cNvSpPr>
            <p:nvPr/>
          </p:nvSpPr>
          <p:spPr bwMode="auto">
            <a:xfrm>
              <a:off x="4514179" y="2776376"/>
              <a:ext cx="540000" cy="54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77" name="Text Box 21"/>
            <p:cNvSpPr txBox="1">
              <a:spLocks noChangeArrowheads="1"/>
            </p:cNvSpPr>
            <p:nvPr/>
          </p:nvSpPr>
          <p:spPr bwMode="auto">
            <a:xfrm>
              <a:off x="3170995" y="2760501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5306183" y="2776376"/>
              <a:ext cx="540000" cy="54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0" name="Oval 19"/>
            <p:cNvSpPr>
              <a:spLocks noChangeArrowheads="1"/>
            </p:cNvSpPr>
            <p:nvPr/>
          </p:nvSpPr>
          <p:spPr bwMode="auto">
            <a:xfrm>
              <a:off x="8381329" y="2776376"/>
              <a:ext cx="540000" cy="54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6001667" y="2776376"/>
              <a:ext cx="540000" cy="540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kern="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i+</a:t>
              </a:r>
              <a:r>
                <a:rPr kumimoji="1" lang="en-US" altLang="zh-CN" sz="2400" kern="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6897017" y="2758596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85172" y="5584668"/>
            <a:ext cx="2700338" cy="770255"/>
            <a:chOff x="6054692" y="4489293"/>
            <a:chExt cx="2700338" cy="770255"/>
          </a:xfrm>
        </p:grpSpPr>
        <p:sp>
          <p:nvSpPr>
            <p:cNvPr id="24" name="AutoShape 8"/>
            <p:cNvSpPr/>
            <p:nvPr/>
          </p:nvSpPr>
          <p:spPr bwMode="auto">
            <a:xfrm rot="16200000">
              <a:off x="7224679" y="3319305"/>
              <a:ext cx="360363" cy="2700338"/>
            </a:xfrm>
            <a:prstGeom prst="leftBrace">
              <a:avLst>
                <a:gd name="adj1" fmla="val 72871"/>
                <a:gd name="adj2" fmla="val 50000"/>
              </a:avLst>
            </a:prstGeom>
            <a:noFill/>
            <a:ln w="28575">
              <a:solidFill>
                <a:srgbClr val="5C30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85" name="Text Box 6"/>
            <p:cNvSpPr txBox="1">
              <a:spLocks noChangeArrowheads="1"/>
            </p:cNvSpPr>
            <p:nvPr/>
          </p:nvSpPr>
          <p:spPr bwMode="auto">
            <a:xfrm>
              <a:off x="6837647" y="4799173"/>
              <a:ext cx="1379855" cy="460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均 ≥ </a:t>
              </a:r>
              <a:r>
                <a:rPr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</a:t>
              </a:r>
              <a:r>
                <a:rPr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'</a:t>
              </a:r>
              <a:endParaRPr lang="zh-CN" altLang="en-US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4" grpId="0" bldLvl="0" animBg="1"/>
      <p:bldP spid="64" grpId="1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6.2.2  快速排序</a:t>
            </a:r>
          </a:p>
        </p:txBody>
      </p:sp>
      <p:sp>
        <p:nvSpPr>
          <p:cNvPr id="33" name="AutoShape 9"/>
          <p:cNvSpPr>
            <a:spLocks noChangeArrowheads="1"/>
          </p:cNvSpPr>
          <p:nvPr/>
        </p:nvSpPr>
        <p:spPr bwMode="auto">
          <a:xfrm>
            <a:off x="6302118" y="1725339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auto">
          <a:xfrm>
            <a:off x="10133798" y="1401339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9175878" y="1329339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8217958" y="1617339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AutoShape 9"/>
          <p:cNvSpPr>
            <a:spLocks noChangeArrowheads="1"/>
          </p:cNvSpPr>
          <p:nvPr/>
        </p:nvSpPr>
        <p:spPr bwMode="auto">
          <a:xfrm>
            <a:off x="4386278" y="1473339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AutoShape 9"/>
          <p:cNvSpPr>
            <a:spLocks noChangeArrowheads="1"/>
          </p:cNvSpPr>
          <p:nvPr/>
        </p:nvSpPr>
        <p:spPr bwMode="auto">
          <a:xfrm>
            <a:off x="5344198" y="1545339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7260038" y="1365339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1168398" y="1758699"/>
            <a:ext cx="18847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待排序序列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68398" y="256009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第一趟排序结果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168398" y="356764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第二趟排序结果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68398" y="4544710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第三趟排序结果</a:t>
            </a:r>
          </a:p>
        </p:txBody>
      </p:sp>
      <p:sp>
        <p:nvSpPr>
          <p:cNvPr id="55" name="AutoShape 9"/>
          <p:cNvSpPr>
            <a:spLocks noChangeArrowheads="1"/>
          </p:cNvSpPr>
          <p:nvPr/>
        </p:nvSpPr>
        <p:spPr bwMode="auto">
          <a:xfrm>
            <a:off x="6302118" y="2660602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7" name="AutoShape 9"/>
          <p:cNvSpPr>
            <a:spLocks noChangeArrowheads="1"/>
          </p:cNvSpPr>
          <p:nvPr/>
        </p:nvSpPr>
        <p:spPr bwMode="auto">
          <a:xfrm>
            <a:off x="10133798" y="2336602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0" name="AutoShape 9"/>
          <p:cNvSpPr>
            <a:spLocks noChangeArrowheads="1"/>
          </p:cNvSpPr>
          <p:nvPr/>
        </p:nvSpPr>
        <p:spPr bwMode="auto">
          <a:xfrm>
            <a:off x="9175878" y="2264602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2" name="AutoShape 9"/>
          <p:cNvSpPr>
            <a:spLocks noChangeArrowheads="1"/>
          </p:cNvSpPr>
          <p:nvPr/>
        </p:nvSpPr>
        <p:spPr bwMode="auto">
          <a:xfrm>
            <a:off x="4386278" y="2480602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8" name="AutoShape 9"/>
          <p:cNvSpPr>
            <a:spLocks noChangeArrowheads="1"/>
          </p:cNvSpPr>
          <p:nvPr/>
        </p:nvSpPr>
        <p:spPr bwMode="auto">
          <a:xfrm>
            <a:off x="7260038" y="2408602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9" name="AutoShape 9"/>
          <p:cNvSpPr>
            <a:spLocks noChangeArrowheads="1"/>
          </p:cNvSpPr>
          <p:nvPr/>
        </p:nvSpPr>
        <p:spPr bwMode="auto">
          <a:xfrm>
            <a:off x="5344198" y="2480602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0" name="AutoShape 9"/>
          <p:cNvSpPr>
            <a:spLocks noChangeArrowheads="1"/>
          </p:cNvSpPr>
          <p:nvPr/>
        </p:nvSpPr>
        <p:spPr bwMode="auto">
          <a:xfrm>
            <a:off x="8217958" y="2300602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7" name="AutoShape 9"/>
          <p:cNvSpPr>
            <a:spLocks noChangeArrowheads="1"/>
          </p:cNvSpPr>
          <p:nvPr/>
        </p:nvSpPr>
        <p:spPr bwMode="auto">
          <a:xfrm>
            <a:off x="4386278" y="3650272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8" name="AutoShape 9"/>
          <p:cNvSpPr>
            <a:spLocks noChangeArrowheads="1"/>
          </p:cNvSpPr>
          <p:nvPr/>
        </p:nvSpPr>
        <p:spPr bwMode="auto">
          <a:xfrm>
            <a:off x="8217958" y="3326272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9" name="AutoShape 9"/>
          <p:cNvSpPr>
            <a:spLocks noChangeArrowheads="1"/>
          </p:cNvSpPr>
          <p:nvPr/>
        </p:nvSpPr>
        <p:spPr bwMode="auto">
          <a:xfrm>
            <a:off x="10133798" y="3254272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0" name="AutoShape 9"/>
          <p:cNvSpPr>
            <a:spLocks noChangeArrowheads="1"/>
          </p:cNvSpPr>
          <p:nvPr/>
        </p:nvSpPr>
        <p:spPr bwMode="auto">
          <a:xfrm>
            <a:off x="5341741" y="3542272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3" name="AutoShape 9"/>
          <p:cNvSpPr>
            <a:spLocks noChangeArrowheads="1"/>
          </p:cNvSpPr>
          <p:nvPr/>
        </p:nvSpPr>
        <p:spPr bwMode="auto">
          <a:xfrm>
            <a:off x="6289449" y="3470272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4" name="AutoShape 9"/>
          <p:cNvSpPr>
            <a:spLocks noChangeArrowheads="1"/>
          </p:cNvSpPr>
          <p:nvPr/>
        </p:nvSpPr>
        <p:spPr bwMode="auto">
          <a:xfrm>
            <a:off x="9175878" y="3290272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5" name="AutoShape 9"/>
          <p:cNvSpPr>
            <a:spLocks noChangeArrowheads="1"/>
          </p:cNvSpPr>
          <p:nvPr/>
        </p:nvSpPr>
        <p:spPr bwMode="auto">
          <a:xfrm>
            <a:off x="4386278" y="4667542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6" name="AutoShape 9"/>
          <p:cNvSpPr>
            <a:spLocks noChangeArrowheads="1"/>
          </p:cNvSpPr>
          <p:nvPr/>
        </p:nvSpPr>
        <p:spPr bwMode="auto">
          <a:xfrm>
            <a:off x="8217958" y="4343542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7" name="AutoShape 9"/>
          <p:cNvSpPr>
            <a:spLocks noChangeArrowheads="1"/>
          </p:cNvSpPr>
          <p:nvPr/>
        </p:nvSpPr>
        <p:spPr bwMode="auto">
          <a:xfrm>
            <a:off x="10133798" y="4271542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1" name="AutoShape 9"/>
          <p:cNvSpPr>
            <a:spLocks noChangeArrowheads="1"/>
          </p:cNvSpPr>
          <p:nvPr/>
        </p:nvSpPr>
        <p:spPr bwMode="auto">
          <a:xfrm>
            <a:off x="6302118" y="4487542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1" name="AutoShape 9"/>
          <p:cNvSpPr>
            <a:spLocks noChangeArrowheads="1"/>
          </p:cNvSpPr>
          <p:nvPr/>
        </p:nvSpPr>
        <p:spPr bwMode="auto">
          <a:xfrm>
            <a:off x="4386278" y="5688622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2" name="AutoShape 9"/>
          <p:cNvSpPr>
            <a:spLocks noChangeArrowheads="1"/>
          </p:cNvSpPr>
          <p:nvPr/>
        </p:nvSpPr>
        <p:spPr bwMode="auto">
          <a:xfrm>
            <a:off x="8217958" y="5364622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3" name="AutoShape 9"/>
          <p:cNvSpPr>
            <a:spLocks noChangeArrowheads="1"/>
          </p:cNvSpPr>
          <p:nvPr/>
        </p:nvSpPr>
        <p:spPr bwMode="auto">
          <a:xfrm>
            <a:off x="10133798" y="5292622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4" name="AutoShape 9"/>
          <p:cNvSpPr>
            <a:spLocks noChangeArrowheads="1"/>
          </p:cNvSpPr>
          <p:nvPr/>
        </p:nvSpPr>
        <p:spPr bwMode="auto">
          <a:xfrm>
            <a:off x="5344198" y="5580622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6" name="AutoShape 9"/>
          <p:cNvSpPr>
            <a:spLocks noChangeArrowheads="1"/>
          </p:cNvSpPr>
          <p:nvPr/>
        </p:nvSpPr>
        <p:spPr bwMode="auto">
          <a:xfrm>
            <a:off x="7260038" y="5436622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7" name="AutoShape 9"/>
          <p:cNvSpPr>
            <a:spLocks noChangeArrowheads="1"/>
          </p:cNvSpPr>
          <p:nvPr/>
        </p:nvSpPr>
        <p:spPr bwMode="auto">
          <a:xfrm>
            <a:off x="6302118" y="5508622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8" name="AutoShape 9"/>
          <p:cNvSpPr>
            <a:spLocks noChangeArrowheads="1"/>
          </p:cNvSpPr>
          <p:nvPr/>
        </p:nvSpPr>
        <p:spPr bwMode="auto">
          <a:xfrm>
            <a:off x="9175878" y="5328622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168398" y="5658352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最终排序结果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56895" y="774065"/>
            <a:ext cx="1096200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想法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一个快速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排序的例子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</p:childTnLst>
        </p:cTn>
      </p:par>
    </p:tnLst>
    <p:bldLst>
      <p:bldP spid="33" grpId="0" bldLvl="0" animBg="1"/>
      <p:bldP spid="39" grpId="0" bldLvl="0" animBg="1"/>
      <p:bldP spid="41" grpId="0" bldLvl="0" animBg="1"/>
      <p:bldP spid="43" grpId="0" bldLvl="0" animBg="1"/>
      <p:bldP spid="46" grpId="0" bldLvl="0" animBg="1"/>
      <p:bldP spid="47" grpId="0" bldLvl="0" animBg="1"/>
      <p:bldP spid="48" grpId="0" bldLvl="0" animBg="1"/>
      <p:bldP spid="50" grpId="0"/>
      <p:bldP spid="51" grpId="0"/>
      <p:bldP spid="52" grpId="0"/>
      <p:bldP spid="55" grpId="0" bldLvl="0" animBg="1"/>
      <p:bldP spid="55" grpId="1" bldLvl="0" animBg="1"/>
      <p:bldP spid="57" grpId="0" bldLvl="0" animBg="1"/>
      <p:bldP spid="57" grpId="1" bldLvl="0" animBg="1"/>
      <p:bldP spid="60" grpId="0" bldLvl="0" animBg="1"/>
      <p:bldP spid="60" grpId="1" bldLvl="0" animBg="1"/>
      <p:bldP spid="62" grpId="0" bldLvl="0" animBg="1"/>
      <p:bldP spid="62" grpId="1" bldLvl="0" animBg="1"/>
      <p:bldP spid="68" grpId="0" bldLvl="0" animBg="1"/>
      <p:bldP spid="68" grpId="1" bldLvl="0" animBg="1"/>
      <p:bldP spid="69" grpId="0" bldLvl="0" animBg="1"/>
      <p:bldP spid="69" grpId="1" bldLvl="0" animBg="1"/>
      <p:bldP spid="70" grpId="0" bldLvl="0" animBg="1"/>
      <p:bldP spid="70" grpId="1" bldLvl="0" animBg="1"/>
      <p:bldP spid="87" grpId="0" bldLvl="0" animBg="1"/>
      <p:bldP spid="87" grpId="1" bldLvl="0" animBg="1"/>
      <p:bldP spid="88" grpId="0" bldLvl="0" animBg="1"/>
      <p:bldP spid="88" grpId="1" bldLvl="0" animBg="1"/>
      <p:bldP spid="89" grpId="0" bldLvl="0" animBg="1"/>
      <p:bldP spid="89" grpId="1" bldLvl="0" animBg="1"/>
      <p:bldP spid="90" grpId="0" bldLvl="0" animBg="1"/>
      <p:bldP spid="90" grpId="1" bldLvl="0" animBg="1"/>
      <p:bldP spid="93" grpId="0" bldLvl="0" animBg="1"/>
      <p:bldP spid="93" grpId="1" bldLvl="0" animBg="1"/>
      <p:bldP spid="94" grpId="0" bldLvl="0" animBg="1"/>
      <p:bldP spid="94" grpId="1" bldLvl="0" animBg="1"/>
      <p:bldP spid="95" grpId="0" bldLvl="0" animBg="1"/>
      <p:bldP spid="95" grpId="1" bldLvl="0" animBg="1"/>
      <p:bldP spid="96" grpId="0" bldLvl="0" animBg="1"/>
      <p:bldP spid="96" grpId="1" bldLvl="0" animBg="1"/>
      <p:bldP spid="97" grpId="0" bldLvl="0" animBg="1"/>
      <p:bldP spid="97" grpId="1" bldLvl="0" animBg="1"/>
      <p:bldP spid="101" grpId="0" bldLvl="0" animBg="1"/>
      <p:bldP spid="101" grpId="1" bldLvl="0" animBg="1"/>
      <p:bldP spid="111" grpId="0" bldLvl="0" animBg="1"/>
      <p:bldP spid="111" grpId="1" bldLvl="0" animBg="1"/>
      <p:bldP spid="112" grpId="0" bldLvl="0" animBg="1"/>
      <p:bldP spid="112" grpId="1" bldLvl="0" animBg="1"/>
      <p:bldP spid="113" grpId="0" bldLvl="0" animBg="1"/>
      <p:bldP spid="113" grpId="1" bldLvl="0" animBg="1"/>
      <p:bldP spid="114" grpId="0" bldLvl="0" animBg="1"/>
      <p:bldP spid="114" grpId="1" bldLvl="0" animBg="1"/>
      <p:bldP spid="116" grpId="0" bldLvl="0" animBg="1"/>
      <p:bldP spid="116" grpId="1" bldLvl="0" animBg="1"/>
      <p:bldP spid="117" grpId="0" bldLvl="0" animBg="1"/>
      <p:bldP spid="117" grpId="1" bldLvl="0" animBg="1"/>
      <p:bldP spid="118" grpId="0" bldLvl="0" animBg="1"/>
      <p:bldP spid="118" grpId="1" bldLvl="0" animBg="1"/>
      <p:bldP spid="1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6.2.2  快速排序</a:t>
            </a:r>
          </a:p>
        </p:txBody>
      </p:sp>
      <p:sp>
        <p:nvSpPr>
          <p:cNvPr id="2" name="AutoShape 9"/>
          <p:cNvSpPr>
            <a:spLocks noChangeArrowheads="1"/>
          </p:cNvSpPr>
          <p:nvPr/>
        </p:nvSpPr>
        <p:spPr bwMode="auto">
          <a:xfrm>
            <a:off x="5783323" y="1442129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9615003" y="1118129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8657083" y="1046129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7699163" y="1334129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3867483" y="1190129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4825403" y="1262129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741243" y="1082129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49603" y="1475489"/>
            <a:ext cx="18847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待排序序列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783323" y="2377392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9615003" y="2053392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8657083" y="1981392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3867483" y="2269392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6741243" y="2125392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4825403" y="2197392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7699163" y="2017392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42923" y="5651480"/>
            <a:ext cx="11176637" cy="492740"/>
            <a:chOff x="542923" y="5388590"/>
            <a:chExt cx="11176637" cy="492740"/>
          </a:xfrm>
        </p:grpSpPr>
        <p:sp>
          <p:nvSpPr>
            <p:cNvPr id="18" name="TextBox 49"/>
            <p:cNvSpPr txBox="1"/>
            <p:nvPr/>
          </p:nvSpPr>
          <p:spPr>
            <a:xfrm>
              <a:off x="1109418" y="5388590"/>
              <a:ext cx="10610142" cy="4914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如何实现一次划分</a:t>
              </a:r>
              <a:r>
                <a:rPr lang="en-US" altLang="zh-CN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较大的记录移到后面，较小记录移到前面？</a:t>
              </a:r>
              <a:endParaRPr kumimoji="1" lang="zh-CN" altLang="en-US" sz="2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9" name="Group 31"/>
            <p:cNvGrpSpPr/>
            <p:nvPr/>
          </p:nvGrpSpPr>
          <p:grpSpPr>
            <a:xfrm>
              <a:off x="542923" y="544933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44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600"/>
              </a:p>
            </p:txBody>
          </p:sp>
          <p:sp>
            <p:nvSpPr>
              <p:cNvPr id="45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600"/>
              </a:p>
            </p:txBody>
          </p:sp>
          <p:sp>
            <p:nvSpPr>
              <p:cNvPr id="53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600"/>
              </a:p>
            </p:txBody>
          </p:sp>
          <p:sp>
            <p:nvSpPr>
              <p:cNvPr id="54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600"/>
              </a:p>
            </p:txBody>
          </p:sp>
        </p:grpSp>
      </p:grpSp>
      <p:sp>
        <p:nvSpPr>
          <p:cNvPr id="81" name="Rectangle 5"/>
          <p:cNvSpPr>
            <a:spLocks noChangeArrowheads="1"/>
          </p:cNvSpPr>
          <p:nvPr/>
        </p:nvSpPr>
        <p:spPr bwMode="auto">
          <a:xfrm>
            <a:off x="664485" y="2205167"/>
            <a:ext cx="24918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一次划分结果</a:t>
            </a:r>
          </a:p>
        </p:txBody>
      </p:sp>
      <p:sp>
        <p:nvSpPr>
          <p:cNvPr id="20" name="矩形 19"/>
          <p:cNvSpPr/>
          <p:nvPr/>
        </p:nvSpPr>
        <p:spPr>
          <a:xfrm>
            <a:off x="2849620" y="5108108"/>
            <a:ext cx="632214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记录的比较和移动</a:t>
            </a:r>
            <a:r>
              <a:rPr lang="zh-CN" altLang="zh-CN" sz="2600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从两端向中间</a:t>
            </a:r>
            <a:r>
              <a:rPr lang="zh-CN" altLang="zh-CN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endParaRPr lang="zh-CN" altLang="en-US" sz="2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8"/>
          <p:cNvGrpSpPr/>
          <p:nvPr/>
        </p:nvGrpSpPr>
        <p:grpSpPr>
          <a:xfrm>
            <a:off x="2269110" y="4091372"/>
            <a:ext cx="8310245" cy="986256"/>
            <a:chOff x="2269110" y="3828482"/>
            <a:chExt cx="8310245" cy="986256"/>
          </a:xfrm>
        </p:grpSpPr>
        <p:sp>
          <p:nvSpPr>
            <p:cNvPr id="83" name="矩形 82"/>
            <p:cNvSpPr/>
            <p:nvPr/>
          </p:nvSpPr>
          <p:spPr>
            <a:xfrm>
              <a:off x="2269110" y="3828482"/>
              <a:ext cx="8310245" cy="491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较</a:t>
              </a:r>
              <a:r>
                <a:rPr lang="zh-CN" altLang="en-US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r>
                <a:rPr lang="zh-CN" altLang="zh-CN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的记录一次就能从</a:t>
              </a:r>
              <a:r>
                <a:rPr lang="zh-CN" altLang="en-US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后</a:t>
              </a:r>
              <a:r>
                <a:rPr lang="zh-CN" altLang="zh-CN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面移到</a:t>
              </a:r>
              <a:r>
                <a:rPr lang="zh-CN" altLang="en-US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</a:t>
              </a:r>
              <a:r>
                <a:rPr lang="zh-CN" altLang="zh-CN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</a:t>
              </a:r>
              <a:r>
                <a:rPr lang="zh-CN" altLang="en-US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zh-CN" altLang="zh-CN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较</a:t>
              </a:r>
              <a:r>
                <a:rPr lang="zh-CN" altLang="en-US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</a:t>
              </a:r>
              <a:r>
                <a:rPr lang="zh-CN" altLang="zh-CN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的记录</a:t>
              </a:r>
              <a:r>
                <a:rPr lang="zh-CN" altLang="en-US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？）</a:t>
              </a:r>
            </a:p>
          </p:txBody>
        </p:sp>
        <p:sp>
          <p:nvSpPr>
            <p:cNvPr id="84" name="右箭头 83"/>
            <p:cNvSpPr/>
            <p:nvPr/>
          </p:nvSpPr>
          <p:spPr>
            <a:xfrm rot="16200000">
              <a:off x="5507783" y="4454738"/>
              <a:ext cx="432000" cy="288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00"/>
            </a:p>
          </p:txBody>
        </p:sp>
      </p:grpSp>
      <p:grpSp>
        <p:nvGrpSpPr>
          <p:cNvPr id="22" name="组合 9"/>
          <p:cNvGrpSpPr/>
          <p:nvPr/>
        </p:nvGrpSpPr>
        <p:grpSpPr>
          <a:xfrm>
            <a:off x="3338587" y="3016297"/>
            <a:ext cx="4864100" cy="1013438"/>
            <a:chOff x="3353827" y="2753407"/>
            <a:chExt cx="4864100" cy="1013438"/>
          </a:xfrm>
        </p:grpSpPr>
        <p:sp>
          <p:nvSpPr>
            <p:cNvPr id="82" name="矩形 81"/>
            <p:cNvSpPr/>
            <p:nvPr/>
          </p:nvSpPr>
          <p:spPr>
            <a:xfrm>
              <a:off x="3353827" y="2753407"/>
              <a:ext cx="4864100" cy="491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6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减少了总的比较次数和移动次数</a:t>
              </a:r>
              <a:endParaRPr lang="zh-CN" altLang="en-US" sz="2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右箭头 84"/>
            <p:cNvSpPr/>
            <p:nvPr/>
          </p:nvSpPr>
          <p:spPr>
            <a:xfrm rot="16200000">
              <a:off x="5507783" y="3406845"/>
              <a:ext cx="432000" cy="288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6.2.2  快速排序</a:t>
            </a:r>
          </a:p>
        </p:txBody>
      </p:sp>
      <p:sp>
        <p:nvSpPr>
          <p:cNvPr id="33" name="AutoShape 9"/>
          <p:cNvSpPr>
            <a:spLocks noChangeArrowheads="1"/>
          </p:cNvSpPr>
          <p:nvPr/>
        </p:nvSpPr>
        <p:spPr bwMode="auto">
          <a:xfrm>
            <a:off x="5783323" y="1179239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auto">
          <a:xfrm>
            <a:off x="9615003" y="855239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8657083" y="783239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7699163" y="1071239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AutoShape 9"/>
          <p:cNvSpPr>
            <a:spLocks noChangeArrowheads="1"/>
          </p:cNvSpPr>
          <p:nvPr/>
        </p:nvSpPr>
        <p:spPr bwMode="auto">
          <a:xfrm>
            <a:off x="3867483" y="927239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AutoShape 9"/>
          <p:cNvSpPr>
            <a:spLocks noChangeArrowheads="1"/>
          </p:cNvSpPr>
          <p:nvPr/>
        </p:nvSpPr>
        <p:spPr bwMode="auto">
          <a:xfrm>
            <a:off x="4825403" y="999239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6741243" y="819239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649603" y="1212599"/>
            <a:ext cx="18847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待排序序列</a:t>
            </a:r>
          </a:p>
        </p:txBody>
      </p:sp>
      <p:grpSp>
        <p:nvGrpSpPr>
          <p:cNvPr id="23" name="Group 1090"/>
          <p:cNvGrpSpPr/>
          <p:nvPr/>
        </p:nvGrpSpPr>
        <p:grpSpPr bwMode="auto">
          <a:xfrm>
            <a:off x="9885981" y="1589809"/>
            <a:ext cx="285750" cy="520700"/>
            <a:chOff x="4460" y="1837"/>
            <a:chExt cx="180" cy="328"/>
          </a:xfrm>
        </p:grpSpPr>
        <p:sp>
          <p:nvSpPr>
            <p:cNvPr id="36" name="Line 1036"/>
            <p:cNvSpPr>
              <a:spLocks noChangeShapeType="1"/>
            </p:cNvSpPr>
            <p:nvPr/>
          </p:nvSpPr>
          <p:spPr bwMode="auto">
            <a:xfrm flipV="1">
              <a:off x="4460" y="1837"/>
              <a:ext cx="0" cy="272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miter lim="800000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0" name="Text Box 1037"/>
            <p:cNvSpPr txBox="1">
              <a:spLocks noChangeArrowheads="1"/>
            </p:cNvSpPr>
            <p:nvPr/>
          </p:nvSpPr>
          <p:spPr bwMode="auto">
            <a:xfrm>
              <a:off x="4496" y="1877"/>
              <a:ext cx="1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</a:t>
              </a:r>
            </a:p>
          </p:txBody>
        </p:sp>
      </p:grpSp>
      <p:grpSp>
        <p:nvGrpSpPr>
          <p:cNvPr id="24" name="Group 1090"/>
          <p:cNvGrpSpPr/>
          <p:nvPr/>
        </p:nvGrpSpPr>
        <p:grpSpPr bwMode="auto">
          <a:xfrm>
            <a:off x="3842083" y="1566721"/>
            <a:ext cx="292100" cy="525463"/>
            <a:chOff x="4276" y="1837"/>
            <a:chExt cx="184" cy="331"/>
          </a:xfrm>
        </p:grpSpPr>
        <p:sp>
          <p:nvSpPr>
            <p:cNvPr id="59" name="Line 1036"/>
            <p:cNvSpPr>
              <a:spLocks noChangeShapeType="1"/>
            </p:cNvSpPr>
            <p:nvPr/>
          </p:nvSpPr>
          <p:spPr bwMode="auto">
            <a:xfrm flipV="1">
              <a:off x="4460" y="1837"/>
              <a:ext cx="0" cy="272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miter lim="800000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1" name="Text Box 1037"/>
            <p:cNvSpPr txBox="1">
              <a:spLocks noChangeArrowheads="1"/>
            </p:cNvSpPr>
            <p:nvPr/>
          </p:nvSpPr>
          <p:spPr bwMode="auto">
            <a:xfrm>
              <a:off x="4276" y="1877"/>
              <a:ext cx="14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559038" y="1881909"/>
            <a:ext cx="2260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从后向前扫描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直到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r[j]&lt;r[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</a:t>
            </a:r>
            <a:endParaRPr kumimoji="1"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3" name="AutoShape 9"/>
          <p:cNvSpPr>
            <a:spLocks noChangeArrowheads="1"/>
          </p:cNvSpPr>
          <p:nvPr/>
        </p:nvSpPr>
        <p:spPr bwMode="auto">
          <a:xfrm>
            <a:off x="5798563" y="2683903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4" name="AutoShape 9"/>
          <p:cNvSpPr>
            <a:spLocks noChangeArrowheads="1"/>
          </p:cNvSpPr>
          <p:nvPr/>
        </p:nvSpPr>
        <p:spPr bwMode="auto">
          <a:xfrm>
            <a:off x="9630243" y="2359903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5" name="AutoShape 9"/>
          <p:cNvSpPr>
            <a:spLocks noChangeArrowheads="1"/>
          </p:cNvSpPr>
          <p:nvPr/>
        </p:nvSpPr>
        <p:spPr bwMode="auto">
          <a:xfrm>
            <a:off x="8672323" y="2287903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6" name="AutoShape 9"/>
          <p:cNvSpPr>
            <a:spLocks noChangeArrowheads="1"/>
          </p:cNvSpPr>
          <p:nvPr/>
        </p:nvSpPr>
        <p:spPr bwMode="auto">
          <a:xfrm>
            <a:off x="3867483" y="2575903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7" name="AutoShape 9"/>
          <p:cNvSpPr>
            <a:spLocks noChangeArrowheads="1"/>
          </p:cNvSpPr>
          <p:nvPr/>
        </p:nvSpPr>
        <p:spPr bwMode="auto">
          <a:xfrm>
            <a:off x="7699163" y="2431903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AutoShape 9"/>
          <p:cNvSpPr>
            <a:spLocks noChangeArrowheads="1"/>
          </p:cNvSpPr>
          <p:nvPr/>
        </p:nvSpPr>
        <p:spPr bwMode="auto">
          <a:xfrm>
            <a:off x="4840643" y="2503903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2" name="AutoShape 9"/>
          <p:cNvSpPr>
            <a:spLocks noChangeArrowheads="1"/>
          </p:cNvSpPr>
          <p:nvPr/>
        </p:nvSpPr>
        <p:spPr bwMode="auto">
          <a:xfrm>
            <a:off x="6756483" y="2323903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6" name="Group 1090"/>
          <p:cNvGrpSpPr/>
          <p:nvPr/>
        </p:nvGrpSpPr>
        <p:grpSpPr bwMode="auto">
          <a:xfrm>
            <a:off x="7965863" y="3107698"/>
            <a:ext cx="285750" cy="520700"/>
            <a:chOff x="4460" y="1837"/>
            <a:chExt cx="180" cy="328"/>
          </a:xfrm>
        </p:grpSpPr>
        <p:sp>
          <p:nvSpPr>
            <p:cNvPr id="74" name="Line 1036"/>
            <p:cNvSpPr>
              <a:spLocks noChangeShapeType="1"/>
            </p:cNvSpPr>
            <p:nvPr/>
          </p:nvSpPr>
          <p:spPr bwMode="auto">
            <a:xfrm flipV="1">
              <a:off x="4460" y="1837"/>
              <a:ext cx="0" cy="272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miter lim="800000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5" name="Text Box 1037"/>
            <p:cNvSpPr txBox="1">
              <a:spLocks noChangeArrowheads="1"/>
            </p:cNvSpPr>
            <p:nvPr/>
          </p:nvSpPr>
          <p:spPr bwMode="auto">
            <a:xfrm>
              <a:off x="4496" y="1877"/>
              <a:ext cx="1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</a:t>
              </a:r>
            </a:p>
          </p:txBody>
        </p:sp>
      </p:grpSp>
      <p:grpSp>
        <p:nvGrpSpPr>
          <p:cNvPr id="27" name="Group 1090"/>
          <p:cNvGrpSpPr/>
          <p:nvPr/>
        </p:nvGrpSpPr>
        <p:grpSpPr bwMode="auto">
          <a:xfrm>
            <a:off x="3873198" y="3071385"/>
            <a:ext cx="276225" cy="525463"/>
            <a:chOff x="4286" y="1837"/>
            <a:chExt cx="174" cy="331"/>
          </a:xfrm>
        </p:grpSpPr>
        <p:sp>
          <p:nvSpPr>
            <p:cNvPr id="77" name="Line 1036"/>
            <p:cNvSpPr>
              <a:spLocks noChangeShapeType="1"/>
            </p:cNvSpPr>
            <p:nvPr/>
          </p:nvSpPr>
          <p:spPr bwMode="auto">
            <a:xfrm flipV="1">
              <a:off x="4460" y="1837"/>
              <a:ext cx="0" cy="272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miter lim="800000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8" name="Text Box 1037"/>
            <p:cNvSpPr txBox="1">
              <a:spLocks noChangeArrowheads="1"/>
            </p:cNvSpPr>
            <p:nvPr/>
          </p:nvSpPr>
          <p:spPr bwMode="auto">
            <a:xfrm>
              <a:off x="4286" y="1877"/>
              <a:ext cx="14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559038" y="2842785"/>
            <a:ext cx="2260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交换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r[j]</a:t>
            </a: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</a:t>
            </a:r>
          </a:p>
          <a:p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++</a:t>
            </a:r>
            <a:endParaRPr kumimoji="1"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4.07407E-6 L -0.08347 4.07407E-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347 4.07407E-6 L -0.16237 4.07407E-6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0.075 -0.00023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33" grpId="0" bldLvl="0" animBg="1"/>
      <p:bldP spid="39" grpId="0" bldLvl="0" animBg="1"/>
      <p:bldP spid="41" grpId="0" bldLvl="0" animBg="1"/>
      <p:bldP spid="43" grpId="0" bldLvl="0" animBg="1"/>
      <p:bldP spid="46" grpId="0" bldLvl="0" animBg="1"/>
      <p:bldP spid="47" grpId="0" bldLvl="0" animBg="1"/>
      <p:bldP spid="48" grpId="0" bldLvl="0" animBg="1"/>
      <p:bldP spid="25" grpId="0"/>
      <p:bldP spid="63" grpId="0" bldLvl="0" animBg="1"/>
      <p:bldP spid="63" grpId="1" bldLvl="0" animBg="1"/>
      <p:bldP spid="64" grpId="0" bldLvl="0" animBg="1"/>
      <p:bldP spid="64" grpId="1" bldLvl="0" animBg="1"/>
      <p:bldP spid="65" grpId="0" bldLvl="0" animBg="1"/>
      <p:bldP spid="65" grpId="1" bldLvl="0" animBg="1"/>
      <p:bldP spid="66" grpId="0" bldLvl="0" animBg="1"/>
      <p:bldP spid="66" grpId="1" bldLvl="0" animBg="1"/>
      <p:bldP spid="67" grpId="0" bldLvl="0" animBg="1"/>
      <p:bldP spid="67" grpId="1" bldLvl="0" animBg="1"/>
      <p:bldP spid="71" grpId="0" bldLvl="0" animBg="1"/>
      <p:bldP spid="71" grpId="1" bldLvl="0" animBg="1"/>
      <p:bldP spid="72" grpId="0" bldLvl="0" animBg="1"/>
      <p:bldP spid="72" grpId="1" bldLvl="0" animBg="1"/>
      <p:bldP spid="7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6.2.2  快速排序</a:t>
            </a:r>
          </a:p>
        </p:txBody>
      </p:sp>
      <p:sp>
        <p:nvSpPr>
          <p:cNvPr id="2" name="AutoShape 9"/>
          <p:cNvSpPr>
            <a:spLocks noChangeArrowheads="1"/>
          </p:cNvSpPr>
          <p:nvPr/>
        </p:nvSpPr>
        <p:spPr bwMode="auto">
          <a:xfrm>
            <a:off x="5783323" y="1179239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9615003" y="855239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8657083" y="783239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7699163" y="1071239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3867483" y="927239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4825403" y="999239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741243" y="819239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49603" y="1212599"/>
            <a:ext cx="18847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待排序序列</a:t>
            </a:r>
          </a:p>
        </p:txBody>
      </p:sp>
      <p:sp>
        <p:nvSpPr>
          <p:cNvPr id="10" name="矩形 9"/>
          <p:cNvSpPr/>
          <p:nvPr/>
        </p:nvSpPr>
        <p:spPr>
          <a:xfrm>
            <a:off x="559038" y="1881909"/>
            <a:ext cx="2260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从后向前扫描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直到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r[j]&lt;r[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</a:t>
            </a:r>
            <a:endParaRPr kumimoji="1"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5798563" y="2683903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9630243" y="2359903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8672323" y="2287903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3867483" y="2575903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7699163" y="2431903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4840643" y="2503903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6756483" y="2323903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8" name="Group 1090"/>
          <p:cNvGrpSpPr/>
          <p:nvPr/>
        </p:nvGrpSpPr>
        <p:grpSpPr bwMode="auto">
          <a:xfrm>
            <a:off x="7965863" y="3061978"/>
            <a:ext cx="285750" cy="520700"/>
            <a:chOff x="4460" y="1837"/>
            <a:chExt cx="180" cy="328"/>
          </a:xfrm>
        </p:grpSpPr>
        <p:sp>
          <p:nvSpPr>
            <p:cNvPr id="19" name="Line 1036"/>
            <p:cNvSpPr>
              <a:spLocks noChangeShapeType="1"/>
            </p:cNvSpPr>
            <p:nvPr/>
          </p:nvSpPr>
          <p:spPr bwMode="auto">
            <a:xfrm flipV="1">
              <a:off x="4460" y="1837"/>
              <a:ext cx="0" cy="272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miter lim="800000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" name="Text Box 1037"/>
            <p:cNvSpPr txBox="1">
              <a:spLocks noChangeArrowheads="1"/>
            </p:cNvSpPr>
            <p:nvPr/>
          </p:nvSpPr>
          <p:spPr bwMode="auto">
            <a:xfrm>
              <a:off x="4496" y="1877"/>
              <a:ext cx="1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</a:t>
              </a:r>
            </a:p>
          </p:txBody>
        </p:sp>
      </p:grpSp>
      <p:grpSp>
        <p:nvGrpSpPr>
          <p:cNvPr id="21" name="Group 1090"/>
          <p:cNvGrpSpPr/>
          <p:nvPr/>
        </p:nvGrpSpPr>
        <p:grpSpPr bwMode="auto">
          <a:xfrm>
            <a:off x="4786328" y="3071385"/>
            <a:ext cx="276225" cy="525463"/>
            <a:chOff x="4266" y="1837"/>
            <a:chExt cx="174" cy="331"/>
          </a:xfrm>
        </p:grpSpPr>
        <p:sp>
          <p:nvSpPr>
            <p:cNvPr id="22" name="Line 1036"/>
            <p:cNvSpPr>
              <a:spLocks noChangeShapeType="1"/>
            </p:cNvSpPr>
            <p:nvPr/>
          </p:nvSpPr>
          <p:spPr bwMode="auto">
            <a:xfrm flipV="1">
              <a:off x="4440" y="1837"/>
              <a:ext cx="0" cy="272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miter lim="800000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8" name="Text Box 1037"/>
            <p:cNvSpPr txBox="1">
              <a:spLocks noChangeArrowheads="1"/>
            </p:cNvSpPr>
            <p:nvPr/>
          </p:nvSpPr>
          <p:spPr bwMode="auto">
            <a:xfrm>
              <a:off x="4266" y="1877"/>
              <a:ext cx="14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559038" y="2842785"/>
            <a:ext cx="2260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交换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r[j]</a:t>
            </a: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</a:t>
            </a:r>
          </a:p>
          <a:p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++</a:t>
            </a:r>
            <a:endParaRPr kumimoji="1"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59038" y="3822954"/>
            <a:ext cx="2260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从前向后扫描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直到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r[j]&lt;r[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</a:t>
            </a:r>
            <a:endParaRPr kumimoji="1"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9038" y="4783830"/>
            <a:ext cx="2260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交换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r[j]</a:t>
            </a: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</a:t>
            </a:r>
          </a:p>
          <a:p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kumimoji="1" lang="en-US" altLang="zh-CN" sz="2400" dirty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--</a:t>
            </a:r>
            <a:endParaRPr kumimoji="1" lang="zh-CN" altLang="en-US" sz="2400" dirty="0">
              <a:solidFill>
                <a:srgbClr val="40404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auto">
          <a:xfrm>
            <a:off x="5798563" y="4355928"/>
            <a:ext cx="533400" cy="39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AutoShape 9"/>
          <p:cNvSpPr>
            <a:spLocks noChangeArrowheads="1"/>
          </p:cNvSpPr>
          <p:nvPr/>
        </p:nvSpPr>
        <p:spPr bwMode="auto">
          <a:xfrm>
            <a:off x="9630243" y="4031928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AutoShape 9"/>
          <p:cNvSpPr>
            <a:spLocks noChangeArrowheads="1"/>
          </p:cNvSpPr>
          <p:nvPr/>
        </p:nvSpPr>
        <p:spPr bwMode="auto">
          <a:xfrm>
            <a:off x="8672323" y="3959928"/>
            <a:ext cx="533400" cy="79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AutoShape 9"/>
          <p:cNvSpPr>
            <a:spLocks noChangeArrowheads="1"/>
          </p:cNvSpPr>
          <p:nvPr/>
        </p:nvSpPr>
        <p:spPr bwMode="auto">
          <a:xfrm>
            <a:off x="3867483" y="4247928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AutoShape 9"/>
          <p:cNvSpPr>
            <a:spLocks noChangeArrowheads="1"/>
          </p:cNvSpPr>
          <p:nvPr/>
        </p:nvSpPr>
        <p:spPr bwMode="auto">
          <a:xfrm>
            <a:off x="6741243" y="4103928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4" name="AutoShape 9"/>
          <p:cNvSpPr>
            <a:spLocks noChangeArrowheads="1"/>
          </p:cNvSpPr>
          <p:nvPr/>
        </p:nvSpPr>
        <p:spPr bwMode="auto">
          <a:xfrm>
            <a:off x="4840643" y="4175928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6" name="AutoShape 9"/>
          <p:cNvSpPr>
            <a:spLocks noChangeArrowheads="1"/>
          </p:cNvSpPr>
          <p:nvPr/>
        </p:nvSpPr>
        <p:spPr bwMode="auto">
          <a:xfrm>
            <a:off x="7718213" y="3995928"/>
            <a:ext cx="533400" cy="75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1" name="Group 1090"/>
          <p:cNvGrpSpPr/>
          <p:nvPr/>
        </p:nvGrpSpPr>
        <p:grpSpPr bwMode="auto">
          <a:xfrm>
            <a:off x="7965863" y="4762372"/>
            <a:ext cx="285750" cy="520700"/>
            <a:chOff x="4460" y="1837"/>
            <a:chExt cx="180" cy="328"/>
          </a:xfrm>
        </p:grpSpPr>
        <p:sp>
          <p:nvSpPr>
            <p:cNvPr id="82" name="Line 1036"/>
            <p:cNvSpPr>
              <a:spLocks noChangeShapeType="1"/>
            </p:cNvSpPr>
            <p:nvPr/>
          </p:nvSpPr>
          <p:spPr bwMode="auto">
            <a:xfrm flipV="1">
              <a:off x="4460" y="1837"/>
              <a:ext cx="0" cy="272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miter lim="800000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3" name="Text Box 1037"/>
            <p:cNvSpPr txBox="1">
              <a:spLocks noChangeArrowheads="1"/>
            </p:cNvSpPr>
            <p:nvPr/>
          </p:nvSpPr>
          <p:spPr bwMode="auto">
            <a:xfrm>
              <a:off x="4496" y="1877"/>
              <a:ext cx="1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j</a:t>
              </a:r>
            </a:p>
          </p:txBody>
        </p:sp>
      </p:grpSp>
      <p:grpSp>
        <p:nvGrpSpPr>
          <p:cNvPr id="32" name="Group 1090"/>
          <p:cNvGrpSpPr/>
          <p:nvPr/>
        </p:nvGrpSpPr>
        <p:grpSpPr bwMode="auto">
          <a:xfrm>
            <a:off x="6613306" y="4769111"/>
            <a:ext cx="292100" cy="525463"/>
            <a:chOff x="4276" y="1837"/>
            <a:chExt cx="184" cy="331"/>
          </a:xfrm>
        </p:grpSpPr>
        <p:sp>
          <p:nvSpPr>
            <p:cNvPr id="85" name="Line 1036"/>
            <p:cNvSpPr>
              <a:spLocks noChangeShapeType="1"/>
            </p:cNvSpPr>
            <p:nvPr/>
          </p:nvSpPr>
          <p:spPr bwMode="auto">
            <a:xfrm flipV="1">
              <a:off x="4460" y="1837"/>
              <a:ext cx="0" cy="272"/>
            </a:xfrm>
            <a:prstGeom prst="line">
              <a:avLst/>
            </a:prstGeom>
            <a:noFill/>
            <a:ln w="28575">
              <a:solidFill>
                <a:srgbClr val="5C307D"/>
              </a:solidFill>
              <a:miter lim="800000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6" name="Text Box 1037"/>
            <p:cNvSpPr txBox="1">
              <a:spLocks noChangeArrowheads="1"/>
            </p:cNvSpPr>
            <p:nvPr/>
          </p:nvSpPr>
          <p:spPr bwMode="auto">
            <a:xfrm>
              <a:off x="4276" y="1877"/>
              <a:ext cx="14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4580331" y="5580881"/>
            <a:ext cx="4922520" cy="52322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重复上述过程，直到 </a:t>
            </a:r>
            <a:r>
              <a:rPr lang="en-US" altLang="zh-CN" sz="28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等于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1 2.22222E-6 L 0.08034 2.22222E-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29 2.22222E-6 L 0.1586 2.22222E-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 0.00231 L -0.07018 0.0023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42" grpId="0"/>
      <p:bldP spid="44" grpId="0"/>
      <p:bldP spid="45" grpId="0" bldLvl="0" animBg="1"/>
      <p:bldP spid="45" grpId="1" bldLvl="0" animBg="1"/>
      <p:bldP spid="50" grpId="0" bldLvl="0" animBg="1"/>
      <p:bldP spid="50" grpId="1" bldLvl="0" animBg="1"/>
      <p:bldP spid="51" grpId="0" bldLvl="0" animBg="1"/>
      <p:bldP spid="51" grpId="1" bldLvl="0" animBg="1"/>
      <p:bldP spid="52" grpId="0" bldLvl="0" animBg="1"/>
      <p:bldP spid="52" grpId="1" bldLvl="0" animBg="1"/>
      <p:bldP spid="53" grpId="0" bldLvl="0" animBg="1"/>
      <p:bldP spid="53" grpId="1" bldLvl="0" animBg="1"/>
      <p:bldP spid="54" grpId="0" bldLvl="0" animBg="1"/>
      <p:bldP spid="54" grpId="1" bldLvl="0" animBg="1"/>
      <p:bldP spid="56" grpId="0" bldLvl="0" animBg="1"/>
      <p:bldP spid="56" grpId="1" bldLvl="0" animBg="1"/>
      <p:bldP spid="8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6.1.1  分治法的设计思想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795" y="926465"/>
            <a:ext cx="10238105" cy="143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分治法（divide and conquer method）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是最著名的算法设计技术，在计算机科学领域孕育了许多重要的和有效的算法。作为解决问题的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一般性策略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，分治法在政治和军事领域也是克敌制胜的法宝。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647" name="文本框 112646"/>
          <p:cNvSpPr txBox="1"/>
          <p:nvPr/>
        </p:nvSpPr>
        <p:spPr>
          <a:xfrm>
            <a:off x="4628515" y="2722880"/>
            <a:ext cx="6313170" cy="1477010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楷体_GB2312" pitchFamily="49" charset="-122"/>
              </a:rPr>
              <a:t>凡治众如治寡，分数是也；</a:t>
            </a:r>
          </a:p>
          <a:p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楷体_GB2312" pitchFamily="49" charset="-122"/>
              </a:rPr>
              <a:t>斗众如斗寡，形名是也。</a:t>
            </a:r>
          </a:p>
          <a:p>
            <a:pPr algn="r"/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楷体_GB2312" pitchFamily="49" charset="-122"/>
              </a:rPr>
              <a:t>——《孙子兵法·兵势篇》</a:t>
            </a:r>
          </a:p>
        </p:txBody>
      </p:sp>
      <p:pic>
        <p:nvPicPr>
          <p:cNvPr id="100" name="图片 99"/>
          <p:cNvPicPr/>
          <p:nvPr/>
        </p:nvPicPr>
        <p:blipFill>
          <a:blip r:embed="rId2" r:link="rId3"/>
          <a:stretch>
            <a:fillRect/>
          </a:stretch>
        </p:blipFill>
        <p:spPr>
          <a:xfrm>
            <a:off x="840105" y="3094990"/>
            <a:ext cx="3229610" cy="21037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4628515" y="4654550"/>
            <a:ext cx="6313170" cy="984885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楷体_GB2312" pitchFamily="49" charset="-122"/>
              </a:rPr>
              <a:t>十则围之，五则攻之，倍则战之。</a:t>
            </a:r>
          </a:p>
          <a:p>
            <a:pPr algn="r"/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ea typeface="楷体_GB2312" pitchFamily="49" charset="-122"/>
              </a:rPr>
              <a:t>——《孙子兵法·谋攻篇》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7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766764"/>
            <a:ext cx="11149330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设函数Partition实现对序列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r[first]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~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r[end]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进行划分，程序如下：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82015" y="1306830"/>
            <a:ext cx="10564495" cy="526224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Partition(int r[ ], int first, int end)         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	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temp, i = first, j = end;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(i &lt; j)	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 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while (i &lt; j &amp;&amp; r[i] &lt;= r[j]) j--;               //右侧扫描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if (i &lt; j)  {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temp = r[i]; r[i] = r[j]; r[j] = temp;      //将较小记录交换到前面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i++;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}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while (i &lt; j &amp;&amp; r[i] &lt;= r[j]) i++;             //左侧扫描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if (i &lt; j)  {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    temp = r[i]; r[i] = r[j]; r[j] = temp;      //将较大记录交换到后面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    j--;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}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i;                                //返回轴值记录的位置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6.2.2  快速排序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827724"/>
            <a:ext cx="11149330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设函数QuickSort实现快速排序，程序如下：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82015" y="1760855"/>
            <a:ext cx="10564495" cy="313817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QuickSort(int r[ ], int first, int end)        //快速排序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(first &lt; end)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int pivot = Partition(r, first, end);         //划分，pivot是轴值的位置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QuickSort(r, first, pivot-1);              //对左侧子序列进行快速排序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QuickSort(r, pivot+1, end);              //对右侧子序列进行快速排序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6.2.2  快速排序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589280" y="5334000"/>
            <a:ext cx="10999470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log</a:t>
            </a:r>
            <a:r>
              <a:rPr lang="en-US" altLang="zh-CN"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4" name="Object 32"/>
          <p:cNvGraphicFramePr>
            <a:graphicFrameLocks noChangeAspect="1"/>
          </p:cNvGraphicFramePr>
          <p:nvPr/>
        </p:nvGraphicFramePr>
        <p:xfrm>
          <a:off x="2623185" y="5271135"/>
          <a:ext cx="7173595" cy="769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121660" imgH="405765" progId="Equation.3">
                  <p:embed/>
                </p:oleObj>
              </mc:Choice>
              <mc:Fallback>
                <p:oleObj r:id="rId2" imgW="3121660" imgH="405765" progId="Equation.3">
                  <p:embed/>
                  <p:pic>
                    <p:nvPicPr>
                      <p:cNvPr id="4" name="Object 3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23185" y="5271135"/>
                        <a:ext cx="7173595" cy="7696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6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分治法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6-3    组合问题中的分治法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6.3.1  最大子段和问题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56895" y="780415"/>
            <a:ext cx="10962005" cy="175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【问题】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给定由</a:t>
            </a:r>
            <a:r>
              <a:rPr lang="en-US" altLang="zh-CN" sz="2400" dirty="0">
                <a:latin typeface="宋体" panose="02010600030101010101" pitchFamily="2" charset="-122"/>
                <a:sym typeface="+mn-ea"/>
              </a:rPr>
              <a:t> 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n 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个整数（可能有负整数）组成的序列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(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sym typeface="+mn-ea"/>
              </a:rPr>
              <a:t>1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, 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sym typeface="+mn-ea"/>
              </a:rPr>
              <a:t>2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, …, 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30000">
                <a:latin typeface="Times New Roman" panose="02020603050405020304" pitchFamily="18" charset="0"/>
                <a:sym typeface="+mn-ea"/>
              </a:rPr>
              <a:t>n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)</a:t>
            </a:r>
            <a:r>
              <a:rPr lang="zh-CN" altLang="en-US" sz="2400">
                <a:latin typeface="宋体" panose="02010600030101010101" pitchFamily="2" charset="-122"/>
                <a:sym typeface="+mn-ea"/>
              </a:rPr>
              <a:t>，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最大子段和问题要求该序列形如</a:t>
            </a:r>
            <a:r>
              <a:rPr lang="en-US" altLang="zh-CN" sz="2400" dirty="0">
                <a:latin typeface="宋体" panose="02010600030101010101" pitchFamily="2" charset="-122"/>
                <a:sym typeface="+mn-ea"/>
              </a:rPr>
              <a:t>   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  </a:t>
            </a:r>
            <a:r>
              <a:rPr lang="en-US" altLang="zh-CN" sz="2400" dirty="0">
                <a:latin typeface="宋体" panose="02010600030101010101" pitchFamily="2" charset="-122"/>
                <a:sym typeface="+mn-ea"/>
              </a:rPr>
              <a:t> 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的最大值（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1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≤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i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≤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j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≤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n</a:t>
            </a:r>
            <a:r>
              <a:rPr lang="zh-CN" altLang="en-US" sz="2400">
                <a:latin typeface="宋体" panose="02010600030101010101" pitchFamily="2" charset="-122"/>
                <a:sym typeface="+mn-ea"/>
              </a:rPr>
              <a:t>）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。例如，序列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(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-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20, 11, 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-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4, 13, 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-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5, 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-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2)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的最大子段和为        </a:t>
            </a:r>
            <a:r>
              <a:rPr lang="zh-CN" altLang="en-US" sz="2400" b="1" dirty="0">
                <a:latin typeface="宋体" panose="02010600030101010101" pitchFamily="2" charset="-122"/>
                <a:sym typeface="+mn-ea"/>
              </a:rPr>
              <a:t> 。</a:t>
            </a:r>
            <a:endParaRPr lang="zh-CN" altLang="en-US" sz="2400" dirty="0">
              <a:latin typeface="宋体" panose="02010600030101010101" pitchFamily="2" charset="-122"/>
              <a:sym typeface="+mn-ea"/>
            </a:endParaRPr>
          </a:p>
        </p:txBody>
      </p:sp>
      <p:graphicFrame>
        <p:nvGraphicFramePr>
          <p:cNvPr id="3" name="Object 34"/>
          <p:cNvGraphicFramePr>
            <a:graphicFrameLocks noChangeAspect="1"/>
          </p:cNvGraphicFramePr>
          <p:nvPr/>
        </p:nvGraphicFramePr>
        <p:xfrm>
          <a:off x="3803015" y="1304290"/>
          <a:ext cx="766445" cy="782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8300" imgH="444500" progId="Equation.3">
                  <p:embed/>
                </p:oleObj>
              </mc:Choice>
              <mc:Fallback>
                <p:oleObj r:id="rId2" imgW="368300" imgH="444500" progId="Equation.3">
                  <p:embed/>
                  <p:pic>
                    <p:nvPicPr>
                      <p:cNvPr id="3" name="Object 3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03015" y="1304290"/>
                        <a:ext cx="766445" cy="7823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5"/>
          <p:cNvGraphicFramePr>
            <a:graphicFrameLocks noChangeAspect="1"/>
          </p:cNvGraphicFramePr>
          <p:nvPr/>
        </p:nvGraphicFramePr>
        <p:xfrm>
          <a:off x="4173855" y="1889760"/>
          <a:ext cx="1206500" cy="775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673100" imgH="431800" progId="Equation.3">
                  <p:embed/>
                </p:oleObj>
              </mc:Choice>
              <mc:Fallback>
                <p:oleObj r:id="rId4" imgW="673100" imgH="431800" progId="Equation.3">
                  <p:embed/>
                  <p:pic>
                    <p:nvPicPr>
                      <p:cNvPr id="4" name="Object 3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73855" y="1889760"/>
                        <a:ext cx="1206500" cy="7753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6"/>
          <p:cNvGraphicFramePr>
            <a:graphicFrameLocks noChangeAspect="1"/>
          </p:cNvGraphicFramePr>
          <p:nvPr/>
        </p:nvGraphicFramePr>
        <p:xfrm>
          <a:off x="5140325" y="4400550"/>
          <a:ext cx="688340" cy="723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368300" imgH="444500" progId="Equation.3">
                  <p:embed/>
                </p:oleObj>
              </mc:Choice>
              <mc:Fallback>
                <p:oleObj r:id="rId6" imgW="368300" imgH="444500" progId="Equation.3">
                  <p:embed/>
                  <p:pic>
                    <p:nvPicPr>
                      <p:cNvPr id="6" name="Object 3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140325" y="4400550"/>
                        <a:ext cx="688340" cy="7232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56895" y="2709545"/>
            <a:ext cx="10962005" cy="323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【想法】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最大子段和问题的分治策略是：</a:t>
            </a:r>
          </a:p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（1）划分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：划分为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…,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/2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/2+1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…,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则会出现以下三种情况：</a:t>
            </a:r>
          </a:p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①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…,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的最大子段和 =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…,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/2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的最大子段和；</a:t>
            </a:r>
          </a:p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②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…,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的最大子段和 =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/2+1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…,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的最大子段和；</a:t>
            </a:r>
          </a:p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③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…, 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zh-CN" sz="2400" i="1" baseline="-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的最大子段和 =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，且1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≤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≤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/2，</a:t>
            </a:r>
            <a:r>
              <a:rPr lang="zh-CN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/2+1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≤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j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≤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</a:t>
            </a:r>
          </a:p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（2）求解子问题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：分别求解划分阶段的三种情况。</a:t>
            </a:r>
          </a:p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（3）合并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：取三者之中的较大者为原问题的解。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6.3.1  最大子段和问题</a:t>
            </a: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395095" y="2487295"/>
          <a:ext cx="8097520" cy="3877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505575" imgH="3114675" progId="Paint.Picture">
                  <p:embed/>
                </p:oleObj>
              </mc:Choice>
              <mc:Fallback>
                <p:oleObj r:id="rId2" imgW="6505575" imgH="3114675" progId="Paint.Picture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95095" y="2487295"/>
                        <a:ext cx="8097520" cy="387731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56895" y="721995"/>
            <a:ext cx="10962005" cy="1648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5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【想法】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最大子段和问题的分治思想：对于划分阶段的情况①和②可递归求解，情况③需要分别计算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                                                                        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</a:t>
            </a:r>
          </a:p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则s1+s2为情况③的最大子段和。</a:t>
            </a:r>
          </a:p>
        </p:txBody>
      </p:sp>
      <p:graphicFrame>
        <p:nvGraphicFramePr>
          <p:cNvPr id="2" name="Object 38"/>
          <p:cNvGraphicFramePr>
            <a:graphicFrameLocks noChangeAspect="1"/>
          </p:cNvGraphicFramePr>
          <p:nvPr/>
        </p:nvGraphicFramePr>
        <p:xfrm>
          <a:off x="6958965" y="1266825"/>
          <a:ext cx="3870325" cy="817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221230" imgH="444500" progId="Equation.3">
                  <p:embed/>
                </p:oleObj>
              </mc:Choice>
              <mc:Fallback>
                <p:oleObj r:id="rId4" imgW="2221230" imgH="444500" progId="Equation.3">
                  <p:embed/>
                  <p:pic>
                    <p:nvPicPr>
                      <p:cNvPr id="2" name="Object 3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58965" y="1266825"/>
                        <a:ext cx="3870325" cy="8178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37"/>
          <p:cNvGraphicFramePr>
            <a:graphicFrameLocks noChangeAspect="1"/>
          </p:cNvGraphicFramePr>
          <p:nvPr/>
        </p:nvGraphicFramePr>
        <p:xfrm>
          <a:off x="3531235" y="1276350"/>
          <a:ext cx="3311525" cy="773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739265" imgH="444500" progId="Equation.3">
                  <p:embed/>
                </p:oleObj>
              </mc:Choice>
              <mc:Fallback>
                <p:oleObj r:id="rId6" imgW="1739265" imgH="444500" progId="Equation.3">
                  <p:embed/>
                  <p:pic>
                    <p:nvPicPr>
                      <p:cNvPr id="3" name="Object 3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31235" y="1276350"/>
                        <a:ext cx="3311525" cy="7734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6.3.1  最大子段和问题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755016"/>
            <a:ext cx="1114933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最大子段和问题是按照位置进行划分，设变量center表示序列的中间位置，数组a[n]存放整数序列，程序如下：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742440"/>
            <a:ext cx="10564495" cy="46596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MaxSum(int a[ ], int left, int right) 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sum = 0, midSum = 0, leftSum = 0, rightSum = 0;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center, s1, s2, lefts, rights;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(left == right)  sum = a[left];                    //如果序列长度为1，直接求解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else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center = (left + right)/2;                          //划分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leftSum = MaxSum(a, left, center);              //对应情况①，递归求解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rightSum = MaxSum(a, center+1, right);      //对应情况②，递归求解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s1 = 0; lefts = 0;                                            //以下对应情况③，先求解s1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(i = center; i &gt;= left; i--)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lefts += a[i];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if (lefts &gt; s1) s1 = lefts;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}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6.3.1  最大子段和问题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755016"/>
            <a:ext cx="1114933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最大子段和问题是按照位置进行划分，设变量center表示序列的中间位置，数组a[n]存放整数序列，程序如下：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742440"/>
            <a:ext cx="10564495" cy="382587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s2 = 0; rights = 0;                        //再求解s2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(i = center + 1; i &lt;= right; i++)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{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rights += a[i];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if (rights &gt; s2) s2 = rights;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}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midSum = s1 + s2;                          //计算情况③的最大子段和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if (midSum &lt; leftSum) sum = leftSum;           //合并解，取较大者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else sum = midSum;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if (sum &lt; rightSum) sum = rightSum;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}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return sum;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589280" y="5655153"/>
            <a:ext cx="10093959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log</a:t>
            </a:r>
            <a:r>
              <a:rPr lang="en-US" altLang="zh-CN"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4" name="Object 30"/>
          <p:cNvGraphicFramePr>
            <a:graphicFrameLocks noChangeAspect="1"/>
          </p:cNvGraphicFramePr>
          <p:nvPr/>
        </p:nvGraphicFramePr>
        <p:xfrm>
          <a:off x="2622550" y="5481955"/>
          <a:ext cx="4441825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917700" imgH="457200" progId="Equation.3">
                  <p:embed/>
                </p:oleObj>
              </mc:Choice>
              <mc:Fallback>
                <p:oleObj r:id="rId2" imgW="1917700" imgH="457200" progId="Equation.3">
                  <p:embed/>
                  <p:pic>
                    <p:nvPicPr>
                      <p:cNvPr id="4" name="Object 3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22550" y="5481955"/>
                        <a:ext cx="4441825" cy="971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6.3.2  棋盘覆盖问题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70865" y="841375"/>
            <a:ext cx="10836910" cy="186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20000"/>
              </a:lnSpc>
              <a:spcBef>
                <a:spcPct val="5000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【问题】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在一个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baseline="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k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×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baseline="30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k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个方格组成的棋盘中，恰有一个方格与其他方格不同，称该方格为一特殊方格，称该棋盘为一特殊棋盘。在棋盘覆盖问题中，要用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种不同形态的L型骨牌覆盖给定的特殊棋盘上除特殊方格以外的所有方格，且任何2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个L型骨牌不得重叠覆盖。</a:t>
            </a:r>
          </a:p>
        </p:txBody>
      </p:sp>
      <p:pic>
        <p:nvPicPr>
          <p:cNvPr id="163843" name="图片 163842" descr="t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320" y="3175318"/>
            <a:ext cx="2016125" cy="1998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44" name="图片 163843" descr="t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683" y="3391218"/>
            <a:ext cx="5040312" cy="1392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6.3.2  棋盘覆盖问题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70865" y="841375"/>
            <a:ext cx="10821670" cy="186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想法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altLang="en-US" sz="2400">
                <a:latin typeface="Times New Roman" panose="02020603050405020304" pitchFamily="18" charset="0"/>
                <a:sym typeface="+mn-ea"/>
              </a:rPr>
              <a:t>当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 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k 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&gt; 0 </a:t>
            </a:r>
            <a:r>
              <a:rPr lang="zh-CN" altLang="en-US" sz="2400" dirty="0">
                <a:latin typeface="Times New Roman" panose="02020603050405020304" pitchFamily="18" charset="0"/>
                <a:sym typeface="+mn-ea"/>
              </a:rPr>
              <a:t>时，将</a:t>
            </a:r>
            <a:r>
              <a:rPr lang="en-US" altLang="zh-CN" sz="24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baseline="30000">
                <a:latin typeface="Times New Roman" panose="02020603050405020304" pitchFamily="18" charset="0"/>
                <a:sym typeface="+mn-ea"/>
              </a:rPr>
              <a:t>k</a:t>
            </a:r>
            <a:r>
              <a:rPr lang="en-US" altLang="en-US" sz="2400">
                <a:latin typeface="Times New Roman" panose="02020603050405020304" pitchFamily="18" charset="0"/>
                <a:sym typeface="+mn-ea"/>
              </a:rPr>
              <a:t>×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baseline="30000">
                <a:latin typeface="Times New Roman" panose="02020603050405020304" pitchFamily="18" charset="0"/>
                <a:sym typeface="+mn-ea"/>
              </a:rPr>
              <a:t>k </a:t>
            </a:r>
            <a:r>
              <a:rPr lang="zh-CN" altLang="en-US" sz="2400" dirty="0">
                <a:latin typeface="Times New Roman" panose="02020603050405020304" pitchFamily="18" charset="0"/>
                <a:sym typeface="+mn-ea"/>
              </a:rPr>
              <a:t>棋盘分割为</a:t>
            </a:r>
            <a:r>
              <a:rPr lang="en-US" altLang="zh-CN" sz="24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4 </a:t>
            </a:r>
            <a:r>
              <a:rPr lang="zh-CN" altLang="en-US" sz="2400" dirty="0">
                <a:latin typeface="Times New Roman" panose="02020603050405020304" pitchFamily="18" charset="0"/>
                <a:sym typeface="+mn-ea"/>
              </a:rPr>
              <a:t>个</a:t>
            </a:r>
            <a:r>
              <a:rPr lang="en-US" altLang="zh-CN" sz="24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baseline="30000">
                <a:latin typeface="Times New Roman" panose="02020603050405020304" pitchFamily="18" charset="0"/>
                <a:sym typeface="+mn-ea"/>
              </a:rPr>
              <a:t>k</a:t>
            </a:r>
            <a:r>
              <a:rPr lang="en-US" altLang="zh-CN" sz="2400" baseline="30000">
                <a:latin typeface="Times New Roman" panose="02020603050405020304" pitchFamily="18" charset="0"/>
                <a:sym typeface="+mn-ea"/>
              </a:rPr>
              <a:t>-1</a:t>
            </a:r>
            <a:r>
              <a:rPr lang="en-US" altLang="en-US" sz="2400">
                <a:latin typeface="Times New Roman" panose="02020603050405020304" pitchFamily="18" charset="0"/>
                <a:sym typeface="+mn-ea"/>
              </a:rPr>
              <a:t>×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2</a:t>
            </a:r>
            <a:r>
              <a:rPr lang="en-US" altLang="zh-CN" sz="2400" i="1" baseline="30000">
                <a:latin typeface="Times New Roman" panose="02020603050405020304" pitchFamily="18" charset="0"/>
                <a:sym typeface="+mn-ea"/>
              </a:rPr>
              <a:t>k</a:t>
            </a:r>
            <a:r>
              <a:rPr lang="en-US" altLang="zh-CN" sz="2400" baseline="30000">
                <a:latin typeface="Times New Roman" panose="02020603050405020304" pitchFamily="18" charset="0"/>
                <a:sym typeface="+mn-ea"/>
              </a:rPr>
              <a:t>-1</a:t>
            </a:r>
            <a:r>
              <a:rPr lang="en-US" altLang="zh-CN" sz="2400">
                <a:latin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sym typeface="+mn-ea"/>
              </a:rPr>
              <a:t>子棋盘，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特殊方格必位于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个较小子棋盘之一中。为了将这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个无特殊方格的子棋盘转化为特殊棋盘，可以用一个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型骨牌覆盖这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个较小棋盘的会合处，从而将原问题转化为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个较小规模的棋盘覆盖问题。递归地使用这种分割，直至棋盘简化为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棋盘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dirty="0">
              <a:latin typeface="宋体" panose="02010600030101010101" pitchFamily="2" charset="-122"/>
              <a:sym typeface="+mn-ea"/>
            </a:endParaRPr>
          </a:p>
        </p:txBody>
      </p:sp>
      <p:pic>
        <p:nvPicPr>
          <p:cNvPr id="164867" name="图片 164866" descr="t26"/>
          <p:cNvPicPr>
            <a:picLocks noChangeAspect="1"/>
          </p:cNvPicPr>
          <p:nvPr/>
        </p:nvPicPr>
        <p:blipFill>
          <a:blip r:embed="rId2"/>
          <a:srcRect r="51410"/>
          <a:stretch>
            <a:fillRect/>
          </a:stretch>
        </p:blipFill>
        <p:spPr>
          <a:xfrm>
            <a:off x="2976245" y="3335020"/>
            <a:ext cx="2658745" cy="2701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t26"/>
          <p:cNvPicPr>
            <a:picLocks noChangeAspect="1"/>
          </p:cNvPicPr>
          <p:nvPr/>
        </p:nvPicPr>
        <p:blipFill>
          <a:blip r:embed="rId2"/>
          <a:srcRect l="51700"/>
          <a:stretch>
            <a:fillRect/>
          </a:stretch>
        </p:blipFill>
        <p:spPr>
          <a:xfrm>
            <a:off x="6555740" y="3308350"/>
            <a:ext cx="2642870" cy="2701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6.3.2  棋盘覆盖问题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70865" y="841375"/>
            <a:ext cx="10962005" cy="216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算法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】</a:t>
            </a:r>
            <a:r>
              <a:rPr sz="2400">
                <a:latin typeface="Times New Roman" panose="02020603050405020304" pitchFamily="18" charset="0"/>
                <a:sym typeface="+mn-ea"/>
              </a:rPr>
              <a:t>棋盘覆盖问题有关存储结构。</a:t>
            </a: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sz="2200">
                <a:solidFill>
                  <a:srgbClr val="C00000"/>
                </a:solidFill>
                <a:latin typeface="Times New Roman" panose="02020603050405020304" pitchFamily="18" charset="0"/>
                <a:sym typeface="+mn-ea"/>
              </a:rPr>
              <a:t>（1）棋盘</a:t>
            </a:r>
            <a:r>
              <a:rPr sz="2200">
                <a:latin typeface="Times New Roman" panose="02020603050405020304" pitchFamily="18" charset="0"/>
                <a:sym typeface="+mn-ea"/>
              </a:rPr>
              <a:t>：用一个二维数组board[size][size]表示一个棋盘，其中，size=2</a:t>
            </a:r>
            <a:r>
              <a:rPr sz="2200" i="1" baseline="30000">
                <a:latin typeface="Times New Roman" panose="02020603050405020304" pitchFamily="18" charset="0"/>
                <a:sym typeface="+mn-ea"/>
              </a:rPr>
              <a:t>k</a:t>
            </a:r>
            <a:r>
              <a:rPr sz="2200">
                <a:latin typeface="Times New Roman" panose="02020603050405020304" pitchFamily="18" charset="0"/>
                <a:sym typeface="+mn-ea"/>
              </a:rPr>
              <a:t>。为了在递归处理的过程中使用同一个棋盘，将数组board设为全局变量；</a:t>
            </a: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sz="2200">
                <a:solidFill>
                  <a:srgbClr val="C00000"/>
                </a:solidFill>
                <a:latin typeface="Times New Roman" panose="02020603050405020304" pitchFamily="18" charset="0"/>
                <a:sym typeface="+mn-ea"/>
              </a:rPr>
              <a:t>（2）子棋盘</a:t>
            </a:r>
            <a:r>
              <a:rPr sz="2200">
                <a:latin typeface="Times New Roman" panose="02020603050405020304" pitchFamily="18" charset="0"/>
                <a:sym typeface="+mn-ea"/>
              </a:rPr>
              <a:t>：整个棋盘用二维数组board[size][size]表示，其中的子棋盘由棋盘左上角的下标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tr、tc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和子棋盘大小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s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表示；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8078470" y="3018790"/>
          <a:ext cx="3274060" cy="2595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62175" imgH="1714500" progId="Paint.Picture">
                  <p:embed/>
                </p:oleObj>
              </mc:Choice>
              <mc:Fallback>
                <p:oleObj r:id="rId2" imgW="2162175" imgH="1714500" progId="Paint.Picture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078470" y="3018790"/>
                        <a:ext cx="3274060" cy="259588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70865" y="2945765"/>
            <a:ext cx="7042785" cy="212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4400"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sz="2200">
                <a:solidFill>
                  <a:srgbClr val="C00000"/>
                </a:solidFill>
                <a:latin typeface="Times New Roman" panose="02020603050405020304" pitchFamily="18" charset="0"/>
                <a:sym typeface="+mn-ea"/>
              </a:rPr>
              <a:t>（3）特殊方格</a:t>
            </a:r>
            <a:r>
              <a:rPr sz="2200">
                <a:latin typeface="Times New Roman" panose="02020603050405020304" pitchFamily="18" charset="0"/>
                <a:sym typeface="+mn-ea"/>
              </a:rPr>
              <a:t>：用board[dr][dc]表示特殊方格，dr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和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dc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是该特殊方格在二维数组board中的下标;</a:t>
            </a:r>
          </a:p>
          <a:p>
            <a:pPr defTabSz="914400">
              <a:lnSpc>
                <a:spcPct val="120000"/>
              </a:lnSpc>
              <a:spcBef>
                <a:spcPts val="20"/>
              </a:spcBef>
              <a:spcAft>
                <a:spcPts val="0"/>
              </a:spcAft>
            </a:pPr>
            <a:r>
              <a:rPr sz="2200">
                <a:solidFill>
                  <a:srgbClr val="C00000"/>
                </a:solidFill>
                <a:latin typeface="Times New Roman" panose="02020603050405020304" pitchFamily="18" charset="0"/>
                <a:sym typeface="+mn-ea"/>
              </a:rPr>
              <a:t>（4） L型骨牌</a:t>
            </a:r>
            <a:r>
              <a:rPr sz="2200">
                <a:latin typeface="Times New Roman" panose="02020603050405020304" pitchFamily="18" charset="0"/>
                <a:sym typeface="+mn-ea"/>
              </a:rPr>
              <a:t>：一个2</a:t>
            </a:r>
            <a:r>
              <a:rPr sz="2200" i="1" baseline="30000">
                <a:latin typeface="Times New Roman" panose="02020603050405020304" pitchFamily="18" charset="0"/>
                <a:sym typeface="+mn-ea"/>
              </a:rPr>
              <a:t>k</a:t>
            </a:r>
            <a:r>
              <a:rPr sz="2200">
                <a:latin typeface="Times New Roman" panose="02020603050405020304" pitchFamily="18" charset="0"/>
                <a:sym typeface="+mn-ea"/>
              </a:rPr>
              <a:t>×2</a:t>
            </a:r>
            <a:r>
              <a:rPr sz="2200" i="1" baseline="30000">
                <a:latin typeface="Times New Roman" panose="02020603050405020304" pitchFamily="18" charset="0"/>
                <a:sym typeface="+mn-ea"/>
              </a:rPr>
              <a:t>k</a:t>
            </a:r>
            <a:r>
              <a:rPr lang="en-US" sz="2200" i="1" baseline="300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的棋盘中有一个特殊方格，用到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L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型骨牌的个数为(4</a:t>
            </a:r>
            <a:r>
              <a:rPr sz="2200" i="1">
                <a:latin typeface="Times New Roman" panose="02020603050405020304" pitchFamily="18" charset="0"/>
                <a:sym typeface="+mn-ea"/>
              </a:rPr>
              <a:t>k</a:t>
            </a:r>
            <a:r>
              <a:rPr sz="2200">
                <a:latin typeface="Times New Roman" panose="02020603050405020304" pitchFamily="18" charset="0"/>
                <a:sym typeface="+mn-ea"/>
              </a:rPr>
              <a:t>-1)/3，将所有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L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型骨牌从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1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开始连续编号，用一个全局变量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t</a:t>
            </a:r>
            <a:r>
              <a:rPr lang="en-US" sz="2200">
                <a:latin typeface="Times New Roman" panose="02020603050405020304" pitchFamily="18" charset="0"/>
                <a:sym typeface="+mn-ea"/>
              </a:rPr>
              <a:t> </a:t>
            </a:r>
            <a:r>
              <a:rPr sz="2200">
                <a:latin typeface="Times New Roman" panose="02020603050405020304" pitchFamily="18" charset="0"/>
                <a:sym typeface="+mn-ea"/>
              </a:rPr>
              <a:t>表示。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6.1.1  分治法的设计思想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795" y="926465"/>
            <a:ext cx="10238105" cy="2961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分治法将一个难以直接解决的大问题划分成一些规模较小的子问题，分别求解各个子问题，再合并子问题的解得到原问题的解。一般来说，分治法的求解过程由以下三个阶段组成：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（1）划分：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把规模为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的原问题划分为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个（通常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k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= 2）规模较小的子问题。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（2）求解子问题：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分别求解各个子问题。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（3）合并：</a:t>
            </a:r>
            <a:r>
              <a:rPr sz="2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把各个子问题的解合并起来。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890520" y="4038283"/>
          <a:ext cx="4191635" cy="992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1701800" imgH="444500" progId="Equation.3">
                  <p:embed/>
                </p:oleObj>
              </mc:Choice>
              <mc:Fallback>
                <p:oleObj name="公式" r:id="rId2" imgW="1701800" imgH="444500" progId="Equation.3">
                  <p:embed/>
                  <p:pic>
                    <p:nvPicPr>
                      <p:cNvPr id="0" name="图片 30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520" y="4038283"/>
                        <a:ext cx="4191635" cy="9925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:a16="http://schemas.microsoft.com/office/drawing/2014/main" id="{1DDD3862-0883-FE8C-9564-601A2558365C}"/>
              </a:ext>
            </a:extLst>
          </p:cNvPr>
          <p:cNvGrpSpPr/>
          <p:nvPr/>
        </p:nvGrpSpPr>
        <p:grpSpPr>
          <a:xfrm>
            <a:off x="5252400" y="4565995"/>
            <a:ext cx="3211944" cy="1166111"/>
            <a:chOff x="4358256" y="2374034"/>
            <a:chExt cx="3211944" cy="1166111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962F38FE-A108-9CF8-3217-C0EEB49D24F1}"/>
                </a:ext>
              </a:extLst>
            </p:cNvPr>
            <p:cNvSpPr/>
            <p:nvPr/>
          </p:nvSpPr>
          <p:spPr>
            <a:xfrm>
              <a:off x="4358256" y="2374034"/>
              <a:ext cx="612000" cy="396000"/>
            </a:xfrm>
            <a:prstGeom prst="ellipse">
              <a:avLst/>
            </a:prstGeom>
            <a:noFill/>
            <a:ln w="25400">
              <a:solidFill>
                <a:srgbClr val="285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C01262C2-3893-70C7-AB46-7C1E0E41A970}"/>
                </a:ext>
              </a:extLst>
            </p:cNvPr>
            <p:cNvCxnSpPr>
              <a:cxnSpLocks/>
              <a:stCxn id="4" idx="5"/>
            </p:cNvCxnSpPr>
            <p:nvPr/>
          </p:nvCxnSpPr>
          <p:spPr>
            <a:xfrm>
              <a:off x="4880631" y="2712041"/>
              <a:ext cx="695181" cy="366439"/>
            </a:xfrm>
            <a:prstGeom prst="line">
              <a:avLst/>
            </a:prstGeom>
            <a:noFill/>
            <a:ln w="25400">
              <a:solidFill>
                <a:srgbClr val="285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TextBox 32">
              <a:extLst>
                <a:ext uri="{FF2B5EF4-FFF2-40B4-BE49-F238E27FC236}">
                  <a16:creationId xmlns:a16="http://schemas.microsoft.com/office/drawing/2014/main" id="{18F942D6-8DD8-3ECD-2669-5A0832688D34}"/>
                </a:ext>
              </a:extLst>
            </p:cNvPr>
            <p:cNvSpPr txBox="1"/>
            <p:nvPr/>
          </p:nvSpPr>
          <p:spPr>
            <a:xfrm>
              <a:off x="5410200" y="3078480"/>
              <a:ext cx="2160000" cy="461665"/>
            </a:xfrm>
            <a:prstGeom prst="rect">
              <a:avLst/>
            </a:prstGeom>
            <a:noFill/>
            <a:ln w="25400">
              <a:solidFill>
                <a:srgbClr val="285A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合并解的时间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FC48FEF5-FAB3-343D-8386-A38DBDCF8857}"/>
              </a:ext>
            </a:extLst>
          </p:cNvPr>
          <p:cNvGrpSpPr/>
          <p:nvPr/>
        </p:nvGrpSpPr>
        <p:grpSpPr>
          <a:xfrm>
            <a:off x="2201366" y="4397560"/>
            <a:ext cx="1764000" cy="1226327"/>
            <a:chOff x="939286" y="2235257"/>
            <a:chExt cx="1764000" cy="1226327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3F3D5B79-0ACC-669E-7B19-5067BD3162B5}"/>
                </a:ext>
              </a:extLst>
            </p:cNvPr>
            <p:cNvCxnSpPr/>
            <p:nvPr/>
          </p:nvCxnSpPr>
          <p:spPr>
            <a:xfrm>
              <a:off x="2068831" y="2535236"/>
              <a:ext cx="422009" cy="479923"/>
            </a:xfrm>
            <a:prstGeom prst="line">
              <a:avLst/>
            </a:prstGeom>
            <a:noFill/>
            <a:ln w="254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" name="TextBox 41">
              <a:extLst>
                <a:ext uri="{FF2B5EF4-FFF2-40B4-BE49-F238E27FC236}">
                  <a16:creationId xmlns:a16="http://schemas.microsoft.com/office/drawing/2014/main" id="{761A1EBF-A8AA-4969-DC88-71D4B4BD41D3}"/>
                </a:ext>
              </a:extLst>
            </p:cNvPr>
            <p:cNvSpPr txBox="1"/>
            <p:nvPr/>
          </p:nvSpPr>
          <p:spPr>
            <a:xfrm>
              <a:off x="939286" y="2999919"/>
              <a:ext cx="1764000" cy="461665"/>
            </a:xfrm>
            <a:prstGeom prst="rect">
              <a:avLst/>
            </a:prstGeom>
            <a:noFill/>
            <a:ln w="254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原问题规模</a:t>
              </a: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877F4DBF-FC02-8256-7823-19E5EE1BA755}"/>
                </a:ext>
              </a:extLst>
            </p:cNvPr>
            <p:cNvSpPr/>
            <p:nvPr/>
          </p:nvSpPr>
          <p:spPr>
            <a:xfrm>
              <a:off x="1913648" y="2235257"/>
              <a:ext cx="288000" cy="288000"/>
            </a:xfrm>
            <a:prstGeom prst="ellipse">
              <a:avLst/>
            </a:prstGeom>
            <a:noFill/>
            <a:ln w="25400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6A632D17-4094-605F-2A0C-B16EEFC68F86}"/>
              </a:ext>
            </a:extLst>
          </p:cNvPr>
          <p:cNvGrpSpPr/>
          <p:nvPr/>
        </p:nvGrpSpPr>
        <p:grpSpPr>
          <a:xfrm>
            <a:off x="4407156" y="4613049"/>
            <a:ext cx="1773348" cy="1154348"/>
            <a:chOff x="3414016" y="2466114"/>
            <a:chExt cx="1773348" cy="1154348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853952EC-F5E9-7ECC-8CF3-95E1A3320920}"/>
                </a:ext>
              </a:extLst>
            </p:cNvPr>
            <p:cNvSpPr/>
            <p:nvPr/>
          </p:nvSpPr>
          <p:spPr>
            <a:xfrm>
              <a:off x="3414016" y="2466114"/>
              <a:ext cx="576000" cy="360000"/>
            </a:xfrm>
            <a:prstGeom prst="ellipse">
              <a:avLst/>
            </a:prstGeom>
            <a:noFill/>
            <a:ln w="25400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3C81F7E8-9843-6384-8034-314593164989}"/>
                </a:ext>
              </a:extLst>
            </p:cNvPr>
            <p:cNvCxnSpPr>
              <a:stCxn id="13" idx="5"/>
            </p:cNvCxnSpPr>
            <p:nvPr/>
          </p:nvCxnSpPr>
          <p:spPr>
            <a:xfrm>
              <a:off x="3905663" y="2773393"/>
              <a:ext cx="360000" cy="396000"/>
            </a:xfrm>
            <a:prstGeom prst="line">
              <a:avLst/>
            </a:prstGeom>
            <a:noFill/>
            <a:ln w="25400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6" name="TextBox 43">
              <a:extLst>
                <a:ext uri="{FF2B5EF4-FFF2-40B4-BE49-F238E27FC236}">
                  <a16:creationId xmlns:a16="http://schemas.microsoft.com/office/drawing/2014/main" id="{46F10FB9-E555-42E8-9BFE-B181D6D8B158}"/>
                </a:ext>
              </a:extLst>
            </p:cNvPr>
            <p:cNvSpPr txBox="1"/>
            <p:nvPr/>
          </p:nvSpPr>
          <p:spPr>
            <a:xfrm>
              <a:off x="3423364" y="3158797"/>
              <a:ext cx="1764000" cy="461665"/>
            </a:xfrm>
            <a:prstGeom prst="rect">
              <a:avLst/>
            </a:prstGeom>
            <a:noFill/>
            <a:ln w="25400">
              <a:solidFill>
                <a:srgbClr val="507D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子问题规模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364F662C-0A6C-F0D7-1BFE-2EEEE3897311}"/>
              </a:ext>
            </a:extLst>
          </p:cNvPr>
          <p:cNvGrpSpPr/>
          <p:nvPr/>
        </p:nvGrpSpPr>
        <p:grpSpPr>
          <a:xfrm>
            <a:off x="2868556" y="4619834"/>
            <a:ext cx="2340000" cy="1688296"/>
            <a:chOff x="1767840" y="2472899"/>
            <a:chExt cx="2340000" cy="1688296"/>
          </a:xfrm>
        </p:grpSpPr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86F63D76-D2F1-C29E-3F1F-D47E0E57262E}"/>
                </a:ext>
              </a:extLst>
            </p:cNvPr>
            <p:cNvCxnSpPr/>
            <p:nvPr/>
          </p:nvCxnSpPr>
          <p:spPr>
            <a:xfrm flipH="1">
              <a:off x="2963381" y="2803614"/>
              <a:ext cx="0" cy="900000"/>
            </a:xfrm>
            <a:prstGeom prst="line">
              <a:avLst/>
            </a:prstGeom>
            <a:noFill/>
            <a:ln w="254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2F062A3D-BC0C-14B1-45F8-CAC0A2DBB0D3}"/>
                </a:ext>
              </a:extLst>
            </p:cNvPr>
            <p:cNvSpPr/>
            <p:nvPr/>
          </p:nvSpPr>
          <p:spPr>
            <a:xfrm>
              <a:off x="2818793" y="2472899"/>
              <a:ext cx="288000" cy="324000"/>
            </a:xfrm>
            <a:prstGeom prst="ellipse">
              <a:avLst/>
            </a:prstGeom>
            <a:noFill/>
            <a:ln w="254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46">
              <a:extLst>
                <a:ext uri="{FF2B5EF4-FFF2-40B4-BE49-F238E27FC236}">
                  <a16:creationId xmlns:a16="http://schemas.microsoft.com/office/drawing/2014/main" id="{01D0357B-CBBB-7AB4-3302-8CC7436783CF}"/>
                </a:ext>
              </a:extLst>
            </p:cNvPr>
            <p:cNvSpPr txBox="1"/>
            <p:nvPr/>
          </p:nvSpPr>
          <p:spPr>
            <a:xfrm>
              <a:off x="1767840" y="3699530"/>
              <a:ext cx="2340000" cy="461665"/>
            </a:xfrm>
            <a:prstGeom prst="rect">
              <a:avLst/>
            </a:prstGeom>
            <a:noFill/>
            <a:ln w="25400">
              <a:solidFill>
                <a:srgbClr val="5C3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求解 </a:t>
              </a:r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zh-CN" altLang="en-US" dirty="0"/>
                <a:t>个子问题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755015"/>
            <a:ext cx="1100709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设全局变量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已初始化为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0，变量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t1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表示本次覆盖所用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L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型骨牌的编号，程序如下：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669415"/>
            <a:ext cx="10564495" cy="497459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ChessBoard(int tr, int tc, int dr, int dc, int size)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s, t1;                           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(size == 1) return;                         //只有一个特殊方格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t1 = ++t;  s = size/2;                         // L型骨牌编号</a:t>
            </a:r>
            <a:r>
              <a:rPr lang="zh-CN" altLang="en-US" sz="2200" dirty="0" err="1">
                <a:sym typeface="+mn-ea"/>
              </a:rPr>
              <a:t>，</a:t>
            </a:r>
            <a:r>
              <a:rPr lang="en-US" altLang="zh-CN" sz="2200" dirty="0" err="1">
                <a:sym typeface="+mn-ea"/>
              </a:rPr>
              <a:t>划分棋盘                        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if (dr &lt; tr + s &amp;&amp; dc &lt; tc + s)           //特殊方格在左上角子棋盘中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ChessBoard(tr, tc, dr, dc, s);          //递归处理子棋盘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else{                    //用 t1号骨牌覆盖右下角，再递归处理子棋盘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board[tr + s - 1][tc + s - 1] = t1;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ChessBoard(tr, tc, tr+s-1, tc+s-1, s);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}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if (dr &lt; tr + s &amp;&amp; dc &gt;= tc + s)          //特殊方格在右上角子棋盘中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ChessBoard(tr, tc+s, dr, dc, s);        //递归处理子棋盘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else {                   //用 t1号骨牌覆盖左下角，再递归处理子棋盘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board[tr + s - 1][tc + s] = t1;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ChessBoard(tr, tc+s, tr+s-1, tc+s, s);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}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6.3.2  棋盘覆盖问题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755015"/>
            <a:ext cx="1100709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设全局变量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已初始化为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0，变量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t1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表示本次覆盖所用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L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型骨牌的编号，程序如下：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742440"/>
            <a:ext cx="10564495" cy="382587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if (dr &gt;= tr + s &amp;&amp; dc &lt; tc + s)         //特殊方格在左下角子棋盘中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ChessBoard(tr+s, tc, dr, dc, s);       //递归处理子棋盘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else {                  //用 t1号骨牌覆盖右上角，再递归处理子棋盘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board[tr + s][tc + s - 1] = t1;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ChessBoard(tr+s, tc, tr+s, tc+s-1, s);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}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if (dr &gt;= tr + s &amp;&amp; dc &gt;= tc + s)        //特殊方格在右下角子棋盘中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ChessBoard(tr+s, tc+s, dr, dc, s);      //递归处理子棋盘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else {                  //用 t1号骨牌覆盖左上角，再递归处理子棋盘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board[tr + s][tc + s] = t1;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ChessBoard(tr+s, tc+s, tr+s, tc+s, s); 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}</a:t>
            </a:r>
          </a:p>
          <a:p>
            <a: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589280" y="5655153"/>
            <a:ext cx="10093959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(4</a:t>
            </a:r>
            <a:r>
              <a:rPr lang="en-US" altLang="zh-CN" sz="2400" i="1" u="none" baseline="30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4" name="Object 30"/>
          <p:cNvGraphicFramePr>
            <a:graphicFrameLocks noChangeAspect="1"/>
          </p:cNvGraphicFramePr>
          <p:nvPr/>
        </p:nvGraphicFramePr>
        <p:xfrm>
          <a:off x="2567305" y="5543550"/>
          <a:ext cx="3494405" cy="871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447800" imgH="393700" progId="Equation.3">
                  <p:embed/>
                </p:oleObj>
              </mc:Choice>
              <mc:Fallback>
                <p:oleObj r:id="rId2" imgW="1447800" imgH="393700" progId="Equation.3">
                  <p:embed/>
                  <p:pic>
                    <p:nvPicPr>
                      <p:cNvPr id="4" name="Object 3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67305" y="5543550"/>
                        <a:ext cx="3494405" cy="8718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6.3.2  棋盘覆盖问题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6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分治法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6-4    几何问题中的分治法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840720" cy="139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最近对问题（nearest points problem）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要求在包含n个点的集合中找出距离最近的两个点。严格地讲，距离最近的点对可能多于一对，简单起见，只找出其中的一对即可。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2255520"/>
            <a:ext cx="10840085" cy="3557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最近对问题的分治策略是：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（1）划分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：将集合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分成子集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2。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1={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|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2={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|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＞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}。设集合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的最近点对是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p</a:t>
            </a:r>
            <a:r>
              <a:rPr lang="en-US" altLang="zh-CN" sz="2400" i="1" baseline="-25000">
                <a:latin typeface="Times New Roman" panose="02020603050405020304" pitchFamily="18" charset="0"/>
                <a:sym typeface="+mn-ea"/>
              </a:rPr>
              <a:t>i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和</a:t>
            </a:r>
            <a:r>
              <a:rPr lang="en-US" altLang="zh-CN" sz="2400" i="1" err="1">
                <a:latin typeface="Times New Roman" panose="02020603050405020304" pitchFamily="18" charset="0"/>
                <a:sym typeface="+mn-ea"/>
              </a:rPr>
              <a:t>p</a:t>
            </a:r>
            <a:r>
              <a:rPr lang="en-US" altLang="zh-CN" sz="2400" i="1" baseline="-25000" err="1">
                <a:latin typeface="Times New Roman" panose="02020603050405020304" pitchFamily="18" charset="0"/>
                <a:sym typeface="+mn-ea"/>
              </a:rPr>
              <a:t>j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（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1</a:t>
            </a:r>
            <a:r>
              <a:rPr lang="en-US" altLang="zh-CN" sz="2400">
                <a:latin typeface="宋体" panose="02010600030101010101" pitchFamily="2" charset="-122"/>
                <a:sym typeface="Symbol" panose="05050102010706020507" pitchFamily="18" charset="2"/>
              </a:rPr>
              <a:t>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i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,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j</a:t>
            </a:r>
            <a:r>
              <a:rPr lang="en-US" altLang="zh-CN" sz="2400">
                <a:latin typeface="宋体" panose="02010600030101010101" pitchFamily="2" charset="-122"/>
                <a:sym typeface="Symbol" panose="05050102010706020507" pitchFamily="18" charset="2"/>
              </a:rPr>
              <a:t></a:t>
            </a:r>
            <a:r>
              <a:rPr lang="en-US" altLang="zh-CN" sz="2400" i="1">
                <a:latin typeface="Times New Roman" panose="02020603050405020304" pitchFamily="18" charset="0"/>
                <a:sym typeface="+mn-ea"/>
              </a:rPr>
              <a:t>n</a:t>
            </a:r>
            <a:r>
              <a:rPr lang="zh-CN" altLang="en-US" sz="2400" dirty="0">
                <a:latin typeface="宋体" panose="02010600030101010101" pitchFamily="2" charset="-122"/>
                <a:sym typeface="+mn-ea"/>
              </a:rPr>
              <a:t>）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，则会出现以下三种情况：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①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1；②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2；③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2。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（2）求解子问题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分别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求解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以上三种情况的解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（3）合并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：比较在划分阶段三种情况下的最近点对，取三者之中的距离较小者为原问题的解。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6.4.1  最近对问题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868045"/>
            <a:ext cx="10819130" cy="148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根据平衡子问题原则，选取垂直线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作为分割线，其中，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为各点 </a:t>
            </a:r>
            <a:r>
              <a:rPr lang="en-US" altLang="zh-CN" sz="2400" i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坐标的中位数。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对于划分阶段的情况①和②可递归求解，得到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的最近距离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2的最近距离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下面讨论情况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③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。令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lang="en-US" alt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=min(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lang="zh-CN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</a:t>
            </a:r>
            <a:r>
              <a:rPr lang="zh-C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lang="zh-CN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)。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6.4.1  最近对问题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931670" y="2511425"/>
          <a:ext cx="8328660" cy="3075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115050" imgH="2257425" progId="Paint.Picture">
                  <p:embed/>
                </p:oleObj>
              </mc:Choice>
              <mc:Fallback>
                <p:oleObj r:id="rId2" imgW="6115050" imgH="225742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31670" y="2511425"/>
                        <a:ext cx="8328660" cy="307530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8168" y="825699"/>
            <a:ext cx="10898512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简单起见，假设点集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已按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坐标升序排列，算法如下：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236980" y="1403350"/>
            <a:ext cx="9810115" cy="505079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算法：最近对问题ClosestPoints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输入：按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坐标升序排列的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≥2）个点的集合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={(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),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), …,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)}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输出：最近点对的距离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2，则返回(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)和(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)之间的距离，算法结束；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划分：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中各点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坐标的中位数；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 = 计算{(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), …,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)}的最近对距离；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 = 计算{(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), …,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)}的最近对距离；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min{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2};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6. 依次考察集合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中的点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)，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6.1 如果(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&lt;=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并且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&gt;=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)，则将点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放入集合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中；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6.2 如果(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并且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&lt;=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)，则将点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放入集合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中；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7. 将集合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按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坐标升序排列；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8. 对集合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中的每个点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)，在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坐标区间[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]内计算与点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的最近距离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3；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9. 返回min{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3}；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6.4.1  最近对问题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820103"/>
            <a:ext cx="1085342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设数组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px[n]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py[n]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存储集合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P1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P2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的坐标，函数ClosestPoints求最近对的距离，函数QuickSort将集合中的点按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y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坐标升序排列，程序如下：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56105"/>
            <a:ext cx="10564495" cy="415417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double ClosestPoints(int x[ ], int y[ ], int low, int high)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double d1, d2, d3, d;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mid, i, j, index, px[n], py[n];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(high - low == 1)                                        //只有两个点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return (x[high]-x[low])*(x[high]-x[low])+(y[high]-y[low])*(y[high]-y[low]);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mid = (low + high)/2;                                    //计算中间点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d1 = ClosestPoints(x, y, low, mid);               //递归求解子问题①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d2 = ClosestPoints(x, y, mid, high);              //递归求解子问题②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(d1 &lt;= d2) d = d1;                                      //以下为求解子问题③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else d = d2;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index = 0;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6.4.1  最近对问题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32510" y="880745"/>
            <a:ext cx="10564495" cy="557339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for (i = mid; (i &gt;= low) &amp;&amp; (x[mid] - x[i] &lt; d); i--)         //建立点集合P1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px[index] = x[i]; py[index++] = y[i];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for (i = mid; (i &lt;= high) &amp;&amp; (x[i] - x[mid] &lt; d); i++)        //建立点集合P2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px[index] = x[i]; py[index++] = y[i];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QuickSort(px, py, 0, index-1);                //对集合P按y坐标升序排列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index; i++)                    //依次处理集合P中的点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(j = i + 1; j &lt; index; j++)       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if (py[j] - py[i] &gt;= d)   break;               //超出y坐标的范围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else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    d3 = (x[j]-x[i])*(x[j]-x[i])+(y[j]-y[i])*(y[j]-y[i]);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    if (d3 &lt; d) d = d3;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sqrt(d);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6.4.1  最近对问题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3357880" y="5626100"/>
            <a:ext cx="8239760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log</a:t>
            </a:r>
            <a:r>
              <a:rPr lang="en-US" altLang="zh-CN"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5" name="Object 30"/>
          <p:cNvGraphicFramePr>
            <a:graphicFrameLocks noChangeAspect="1"/>
          </p:cNvGraphicFramePr>
          <p:nvPr/>
        </p:nvGraphicFramePr>
        <p:xfrm>
          <a:off x="5193030" y="5452745"/>
          <a:ext cx="4441825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917700" imgH="457200" progId="Equation.3">
                  <p:embed/>
                </p:oleObj>
              </mc:Choice>
              <mc:Fallback>
                <p:oleObj r:id="rId2" imgW="1917700" imgH="457200" progId="Equation.3">
                  <p:embed/>
                  <p:pic>
                    <p:nvPicPr>
                      <p:cNvPr id="5" name="Object 3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93030" y="5452745"/>
                        <a:ext cx="4441825" cy="971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513080" y="843280"/>
            <a:ext cx="10933430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凸包问题（convex hull problem）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要求为平面上具有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个点的集合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构造最小凸多边形。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1802765"/>
            <a:ext cx="11036935" cy="1936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), …,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按照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轴坐标升序排列，则最左边的点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和最右边的点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一定是该集合的凸包极点。设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是经过点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的直线，这条直线把集合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分成两个子集：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1是位于直线上侧和直线上的点构成的集合，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2是位于直线下侧和直线上的点构成的集合。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6.4.2  凸包问题</a:t>
            </a: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513080" y="3665855"/>
            <a:ext cx="6693535" cy="198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1的凸包由下列线段构成：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以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为端点的线段构成的下边界，以及由多条线段构成的上边界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上包upper envelope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）。类似地，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2中的多条线段构成的下边界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下包lower envelope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）。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7349490" y="3738880"/>
          <a:ext cx="3487420" cy="2266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638425" imgH="1714500" progId="Paint.Picture">
                  <p:embed/>
                </p:oleObj>
              </mc:Choice>
              <mc:Fallback>
                <p:oleObj r:id="rId2" imgW="2638425" imgH="1714500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49490" y="3738880"/>
                        <a:ext cx="3487420" cy="226631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897255"/>
            <a:ext cx="11036935" cy="262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由此得到凸包问题的分治策略：</a:t>
            </a: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（1）划分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：设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是经过最左边的点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和最右边的点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的直线，则直线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把集合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分成两个子集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2；</a:t>
            </a: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（2）求解子问题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：求集合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的上包和集合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的下包；</a:t>
            </a:r>
          </a:p>
          <a:p>
            <a:pPr marL="0" marR="0" lvl="0" indent="0" algn="l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（3）合并解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：求解过程中得到凸包的极点，因此，合并步无须执行任何操作。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6.4.2  凸包问题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7349490" y="3738880"/>
          <a:ext cx="3487420" cy="2266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638425" imgH="1714500" progId="Paint.Picture">
                  <p:embed/>
                </p:oleObj>
              </mc:Choice>
              <mc:Fallback>
                <p:oleObj r:id="rId2" imgW="2638425" imgH="1714500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49490" y="3738880"/>
                        <a:ext cx="3487420" cy="226631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471420" y="3737195"/>
          <a:ext cx="3844460" cy="226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809875" imgH="1657350" progId="Paint.Picture">
                  <p:embed/>
                </p:oleObj>
              </mc:Choice>
              <mc:Fallback>
                <p:oleObj r:id="rId4" imgW="2809875" imgH="1657350" progId="Paint.Picture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71420" y="3737195"/>
                        <a:ext cx="3844460" cy="226800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6.1.1  分治法的设计思想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840105" y="991870"/>
            <a:ext cx="10450830" cy="186372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从大量实践中发现，</a:t>
            </a:r>
            <a:r>
              <a:rPr sz="24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在进行问题划分时，</a:t>
            </a:r>
            <a:r>
              <a:rPr lang="zh-CN" sz="24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遵循以下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启发式</a:t>
            </a:r>
            <a:r>
              <a:rPr lang="zh-CN" sz="24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原则：</a:t>
            </a:r>
          </a:p>
          <a:p>
            <a:pPr indent="0" fontAlgn="auto">
              <a:lnSpc>
                <a:spcPct val="120000"/>
              </a:lnSpc>
            </a:pP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平衡子问题</a:t>
            </a:r>
            <a:r>
              <a:rPr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（balancing sub-problom）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sz="24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子问题的规模最好大致相同。</a:t>
            </a:r>
          </a:p>
          <a:p>
            <a:pPr indent="0" fontAlgn="auto">
              <a:lnSpc>
                <a:spcPct val="120000"/>
              </a:lnSpc>
            </a:pP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各子问题之间相互独立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sz="24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如果各子问题不是独立的，分治法需要重复求解公共的子问题，此时虽然也可以用分治法，但一般用动态规划法较好。</a:t>
            </a:r>
            <a:endParaRPr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2503805" y="2891155"/>
          <a:ext cx="5567680" cy="3175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552950" imgH="2495550" progId="Paint.Picture">
                  <p:embed/>
                </p:oleObj>
              </mc:Choice>
              <mc:Fallback>
                <p:oleObj r:id="rId2" imgW="4552950" imgH="2495550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3"/>
                      <a:srcRect l="3902"/>
                      <a:stretch>
                        <a:fillRect/>
                      </a:stretch>
                    </p:blipFill>
                    <p:spPr>
                      <a:xfrm>
                        <a:off x="2503805" y="2891155"/>
                        <a:ext cx="5567680" cy="317563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13080" y="897255"/>
            <a:ext cx="10849610" cy="2404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ts val="3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对于集合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1，首先找到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1中距离直线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最远的点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中所有在直线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上侧的点构成集合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1,1，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1中所有在直线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上侧的点构成集合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1,2，包含在三角形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之中的点可以不考虑了。递归地继续构造集合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1,1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的上包和集合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1,2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的上包，然后将求解过程中得到的所有最远距离的点连接起来，就可以得到集合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的上包。点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到直线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i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的距离为：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6.4.2  凸包问题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471420" y="3737195"/>
          <a:ext cx="3844460" cy="226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809875" imgH="1657350" progId="Paint.Picture">
                  <p:embed/>
                </p:oleObj>
              </mc:Choice>
              <mc:Fallback>
                <p:oleObj r:id="rId2" imgW="2809875" imgH="1657350" progId="Paint.Picture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71420" y="3737195"/>
                        <a:ext cx="3844460" cy="226800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图片 -2147482586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560" y="4341495"/>
            <a:ext cx="3128645" cy="10598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8168" y="825699"/>
            <a:ext cx="10898512" cy="977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分治法求解凸包问题的关键是求给定直线的上包和下包，下面给出求直线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sz="2400" i="1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i="1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的上包算法，求下包算法请读者自行给出。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6.4.2  凸包问题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263015" y="1947545"/>
          <a:ext cx="9648825" cy="3744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315200" imgH="2838450" progId="Paint.Picture">
                  <p:embed/>
                </p:oleObj>
              </mc:Choice>
              <mc:Fallback>
                <p:oleObj r:id="rId2" imgW="7315200" imgH="2838450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63015" y="1947545"/>
                        <a:ext cx="9648825" cy="3744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6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分治法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6-5    拓展与演练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6.5.1  扩展欧几里得算法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82625" y="885190"/>
            <a:ext cx="1088009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定理</a:t>
            </a:r>
            <a:r>
              <a:rPr lang="en-US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6.1</a:t>
            </a:r>
            <a:r>
              <a:rPr lang="en-US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若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能整除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且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能整除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能整除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的任意线性组合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5465" y="4595495"/>
            <a:ext cx="1082675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gcd(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的最小正线性组合，那么在这个最小正线性组合中，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的值是多少？即当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取何值时，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gcd(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？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2625" y="1623695"/>
            <a:ext cx="1082675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定理</a:t>
            </a:r>
            <a:r>
              <a:rPr lang="en-US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6.2</a:t>
            </a:r>
            <a:r>
              <a:rPr lang="en-US" sz="2400" b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令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gcd(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表示自然数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的最大公约数，则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gcd(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的最小正线性组合。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2065" y="2704465"/>
            <a:ext cx="10281285" cy="15386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a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b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的最小正线性组合是在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ax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+ 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by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的所有值中，值最小的正整数。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例如：</a:t>
            </a:r>
          </a:p>
          <a:p>
            <a:pPr marL="342900" indent="-342900" algn="just" fontAlgn="auto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  <a:buFont typeface="Wingdings" panose="05000000000000000000" charset="0"/>
              <a:buChar char="Ø"/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能够整除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25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，则对任意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，一定有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能整除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+ 25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marL="342900" indent="-342900" algn="just" fontAlgn="auto"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  <a:buFont typeface="Wingdings" panose="05000000000000000000" charset="0"/>
              <a:buChar char="Ø"/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由于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25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的最大公约数，则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+ 25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的最小正线性组合一定是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28106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6.5.1  扩展欧几里得算法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7215" y="892810"/>
            <a:ext cx="1082675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扩展欧几里得算法是用辗转相除法求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gcd(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的整数解。在递归执行过程中，每一次辗转相除后变换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gcd(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的值得到等价的线性组合，在达到递归结束条件求得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gcb(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的值后再依次返回，求得每一个等价线性组合的整数解，最终求得使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gcd(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成立的整数解。注意，这个整数解可能是负整数。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472565" y="3411220"/>
          <a:ext cx="9279255" cy="2221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524625" imgH="1562100" progId="Paint.Picture">
                  <p:embed/>
                </p:oleObj>
              </mc:Choice>
              <mc:Fallback>
                <p:oleObj r:id="rId2" imgW="6524625" imgH="156210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72565" y="3411220"/>
                        <a:ext cx="9279255" cy="2221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6.5.1  扩展欧几里得算法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259840" y="972820"/>
            <a:ext cx="10548620" cy="38887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下面推导等价线性组合解之间的关系。</a:t>
            </a:r>
          </a:p>
          <a:p>
            <a:pPr indent="19685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若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0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gcd(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，得到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0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（实际上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可以取任意值）；</a:t>
            </a:r>
          </a:p>
          <a:p>
            <a:pPr indent="19685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若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≠ 0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endParaRPr lang="en-US" sz="22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19685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gcd(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gcd(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mod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bx'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mod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y'</a:t>
            </a:r>
            <a:endParaRPr lang="zh-CN" sz="22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19685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整理得</a:t>
            </a:r>
            <a:endParaRPr lang="en-US" sz="22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19685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bx'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mod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y'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bx'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[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– (a/b)×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y'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ay'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x'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– (a/b)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y'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</a:t>
            </a:r>
            <a:endParaRPr lang="zh-CN" sz="22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19685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则</a:t>
            </a:r>
            <a:endParaRPr lang="en-US" sz="22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19685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y'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且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x'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– (a/b)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y' 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en-US" sz="2200" b="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32510" y="2282825"/>
            <a:ext cx="10564495" cy="359854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ExGcd(int a, int b, int &amp;x, int &amp;y)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d, temp;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if (0 == b) {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x = 1; y = 0; return a;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</a:t>
            </a:r>
            <a:r>
              <a:rPr lang="en-US" altLang="zh-CN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d = ExGcd(b, a % b, x, y);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</a:t>
            </a: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temp = x; x = y; y = temp – a / b * y;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return d;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6.5.1  扩展欧几里得算法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603250" y="835660"/>
            <a:ext cx="1087056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778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设递归函数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ExGcd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实现扩展欧几里得算法，形参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by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gcd(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的系数，形参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以传引用形式接收求得的整数解，函数的返回值是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的最大公约数，程序如下：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6.5.2  中国剩余定理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585470" y="888365"/>
            <a:ext cx="1072769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《孙子算经》中的问题（简称孙子问题）：有物不知其数，三个一数余二，五个一数余三，七个一数又余二，问该物总数几何？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3155" y="4125595"/>
            <a:ext cx="10182860" cy="1991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孙子问题的关键是从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的公倍数中找一个除以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），从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的公倍数中找一个除以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的公倍数中找一个除以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15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），然后计算</a:t>
            </a:r>
          </a:p>
          <a:p>
            <a:pPr indent="0" fontAlgn="auto">
              <a:lnSpc>
                <a:spcPct val="120000"/>
              </a:lnSpc>
              <a:spcBef>
                <a:spcPts val="1000"/>
              </a:spcBef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70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× 2 + 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× 3 + 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15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× 2) % (3 × 5 × 7) = 23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631383" y="423174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85470" y="2002790"/>
            <a:ext cx="10727690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《孙子算经》中记载的解法是：三三数之，取数七十，与余数二相乘；五五数之，取数二十一，与余数三相乘；七七数之，取数十五，与余数二相乘。将诸乘积相加，然后减去一百零五的倍数，得到结果二十三。孙子问题实际上是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求线性同余方程组的解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，这个求解方法就是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中国剩余定理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 animBg="1"/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6.5.2  中国剩余定理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631190" y="888365"/>
            <a:ext cx="1066482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定理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6.3</a:t>
            </a:r>
            <a:r>
              <a:rPr lang="en-US"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令线性同余方程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1(mod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除以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的余数等于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的线性组合方程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ax'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</a:t>
            </a:r>
            <a:r>
              <a:rPr lang="en-US" sz="2400" b="0" i="1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ny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'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400" b="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gcd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，如果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互质，则有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x'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mod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597660" y="4551680"/>
            <a:ext cx="816546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0955" fontAlgn="auto">
              <a:lnSpc>
                <a:spcPct val="120000"/>
              </a:lnSpc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(mod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  <a:p>
            <a:pPr indent="20955" fontAlgn="auto">
              <a:lnSpc>
                <a:spcPct val="120000"/>
              </a:lnSpc>
            </a:pP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sz="2400" b="0" i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0955" fontAlgn="auto">
              <a:lnSpc>
                <a:spcPct val="120000"/>
              </a:lnSpc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(mod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1190" y="1865630"/>
            <a:ext cx="1080452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例如</a:t>
            </a:r>
            <a:r>
              <a:rPr 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：线性同余方程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1(mod 3)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的线性组合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x‘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+ 3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y’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400" b="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gcd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(35, 3)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，解得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x‘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8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x’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mod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8 % 3 = 2</a:t>
            </a:r>
            <a:r>
              <a:rPr lang="zh-CN" alt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所以，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35</a:t>
            </a:r>
            <a:r>
              <a:rPr lang="en-US" alt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 70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1190" y="3098165"/>
            <a:ext cx="1066482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个线性同余方程，余数为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，除数为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a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是线性同余方程组的解，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线性同余方程组如下：</a:t>
            </a:r>
            <a:endParaRPr lang="en-US" sz="2400" b="0" i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fontAlgn="auto">
              <a:lnSpc>
                <a:spcPct val="120000"/>
              </a:lnSpc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(mod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3" grpId="0"/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6.5.2  中国剩余定理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236980" y="1433830"/>
            <a:ext cx="9810115" cy="38227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算法：中国剩余定理ModsGcd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输入：余数{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}，除数{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输出：线性同余方程组的解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计算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个除数的最小公倍数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× …×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1~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重复执行下述操作：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2.1 计算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2.2 调用扩展欧几里得算法求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gcd(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)的解；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2.3 计算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×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%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2.4 计算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×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 %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返回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的值；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2595" y="84645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【算法】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中国剩余定理算法如下：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6.1.2  分治与递归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40105" y="988695"/>
            <a:ext cx="10375900" cy="105029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分治与递归就像一对孪生兄弟，经常同时应用在算法设计之中，</a:t>
            </a:r>
          </a:p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sz="26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并由此产生许多高效的算法。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247140" y="4850765"/>
            <a:ext cx="10238105" cy="143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递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归必须具备以下两个基本要素，才能在有限次计算后得出结果：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sym typeface="+mn-ea"/>
              </a:rPr>
              <a:t>（1）递归出口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：确定递归到何时终止，即递归的结束条件；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sym typeface="+mn-ea"/>
              </a:rPr>
              <a:t>（2）递归体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：确定递归的方式，即原问题是如何分解为子问题的。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Freeform 84"/>
          <p:cNvSpPr/>
          <p:nvPr/>
        </p:nvSpPr>
        <p:spPr bwMode="auto">
          <a:xfrm>
            <a:off x="687263" y="49823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11855" y="2891180"/>
            <a:ext cx="10794345" cy="1964640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spcBef>
                <a:spcPts val="600"/>
              </a:spcBef>
              <a:defRPr/>
            </a:pP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从静态行文的角度看，在定义一个函数时，若在函数体中出现对函数自身的调用，则称该函数是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递归函数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；</a:t>
            </a:r>
          </a:p>
          <a:p>
            <a:pPr algn="l">
              <a:lnSpc>
                <a:spcPts val="3500"/>
              </a:lnSpc>
              <a:spcBef>
                <a:spcPts val="600"/>
              </a:spcBef>
              <a:defRPr/>
            </a:pP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从动态执行的角度看，在调用一个函数时，若被调用函数尚未结束，又出现对函数自身的调用，则称该调用是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递归调用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endParaRPr lang="zh-CN" altLang="en-US" sz="2400" u="none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84326" y="3045266"/>
            <a:ext cx="345252" cy="345252"/>
            <a:chOff x="3996715" y="1176468"/>
            <a:chExt cx="345252" cy="345252"/>
          </a:xfrm>
        </p:grpSpPr>
        <p:sp>
          <p:nvSpPr>
            <p:cNvPr id="12" name="Freeform 13"/>
            <p:cNvSpPr/>
            <p:nvPr/>
          </p:nvSpPr>
          <p:spPr bwMode="auto">
            <a:xfrm>
              <a:off x="4020538" y="1176468"/>
              <a:ext cx="321429" cy="323306"/>
            </a:xfrm>
            <a:custGeom>
              <a:avLst/>
              <a:gdLst>
                <a:gd name="T0" fmla="*/ 174 w 176"/>
                <a:gd name="T1" fmla="*/ 61 h 176"/>
                <a:gd name="T2" fmla="*/ 115 w 176"/>
                <a:gd name="T3" fmla="*/ 2 h 176"/>
                <a:gd name="T4" fmla="*/ 110 w 176"/>
                <a:gd name="T5" fmla="*/ 2 h 176"/>
                <a:gd name="T6" fmla="*/ 91 w 176"/>
                <a:gd name="T7" fmla="*/ 20 h 176"/>
                <a:gd name="T8" fmla="*/ 90 w 176"/>
                <a:gd name="T9" fmla="*/ 23 h 176"/>
                <a:gd name="T10" fmla="*/ 91 w 176"/>
                <a:gd name="T11" fmla="*/ 26 h 176"/>
                <a:gd name="T12" fmla="*/ 96 w 176"/>
                <a:gd name="T13" fmla="*/ 31 h 176"/>
                <a:gd name="T14" fmla="*/ 69 w 176"/>
                <a:gd name="T15" fmla="*/ 58 h 176"/>
                <a:gd name="T16" fmla="*/ 50 w 176"/>
                <a:gd name="T17" fmla="*/ 56 h 176"/>
                <a:gd name="T18" fmla="*/ 1 w 176"/>
                <a:gd name="T19" fmla="*/ 76 h 176"/>
                <a:gd name="T20" fmla="*/ 1 w 176"/>
                <a:gd name="T21" fmla="*/ 82 h 176"/>
                <a:gd name="T22" fmla="*/ 94 w 176"/>
                <a:gd name="T23" fmla="*/ 175 h 176"/>
                <a:gd name="T24" fmla="*/ 97 w 176"/>
                <a:gd name="T25" fmla="*/ 176 h 176"/>
                <a:gd name="T26" fmla="*/ 100 w 176"/>
                <a:gd name="T27" fmla="*/ 175 h 176"/>
                <a:gd name="T28" fmla="*/ 118 w 176"/>
                <a:gd name="T29" fmla="*/ 107 h 176"/>
                <a:gd name="T30" fmla="*/ 145 w 176"/>
                <a:gd name="T31" fmla="*/ 80 h 176"/>
                <a:gd name="T32" fmla="*/ 150 w 176"/>
                <a:gd name="T33" fmla="*/ 85 h 176"/>
                <a:gd name="T34" fmla="*/ 156 w 176"/>
                <a:gd name="T35" fmla="*/ 85 h 176"/>
                <a:gd name="T36" fmla="*/ 174 w 176"/>
                <a:gd name="T37" fmla="*/ 66 h 176"/>
                <a:gd name="T38" fmla="*/ 176 w 176"/>
                <a:gd name="T39" fmla="*/ 63 h 176"/>
                <a:gd name="T40" fmla="*/ 174 w 176"/>
                <a:gd name="T41" fmla="*/ 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76">
                  <a:moveTo>
                    <a:pt x="174" y="61"/>
                  </a:moveTo>
                  <a:cubicBezTo>
                    <a:pt x="115" y="2"/>
                    <a:pt x="115" y="2"/>
                    <a:pt x="115" y="2"/>
                  </a:cubicBezTo>
                  <a:cubicBezTo>
                    <a:pt x="114" y="0"/>
                    <a:pt x="111" y="0"/>
                    <a:pt x="110" y="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0" y="21"/>
                    <a:pt x="90" y="22"/>
                    <a:pt x="90" y="23"/>
                  </a:cubicBezTo>
                  <a:cubicBezTo>
                    <a:pt x="90" y="24"/>
                    <a:pt x="90" y="25"/>
                    <a:pt x="91" y="26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3" y="57"/>
                    <a:pt x="57" y="56"/>
                    <a:pt x="50" y="56"/>
                  </a:cubicBezTo>
                  <a:cubicBezTo>
                    <a:pt x="32" y="56"/>
                    <a:pt x="14" y="63"/>
                    <a:pt x="1" y="76"/>
                  </a:cubicBezTo>
                  <a:cubicBezTo>
                    <a:pt x="0" y="78"/>
                    <a:pt x="0" y="80"/>
                    <a:pt x="1" y="82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5" y="175"/>
                    <a:pt x="96" y="176"/>
                    <a:pt x="97" y="176"/>
                  </a:cubicBezTo>
                  <a:cubicBezTo>
                    <a:pt x="98" y="176"/>
                    <a:pt x="99" y="175"/>
                    <a:pt x="100" y="175"/>
                  </a:cubicBezTo>
                  <a:cubicBezTo>
                    <a:pt x="117" y="157"/>
                    <a:pt x="124" y="131"/>
                    <a:pt x="118" y="107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2" y="86"/>
                    <a:pt x="154" y="86"/>
                    <a:pt x="156" y="85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5" y="65"/>
                    <a:pt x="176" y="64"/>
                    <a:pt x="176" y="63"/>
                  </a:cubicBezTo>
                  <a:cubicBezTo>
                    <a:pt x="176" y="62"/>
                    <a:pt x="175" y="61"/>
                    <a:pt x="174" y="61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3996715" y="1379902"/>
              <a:ext cx="142418" cy="141818"/>
            </a:xfrm>
            <a:custGeom>
              <a:avLst/>
              <a:gdLst>
                <a:gd name="T0" fmla="*/ 7 w 78"/>
                <a:gd name="T1" fmla="*/ 77 h 77"/>
                <a:gd name="T2" fmla="*/ 2 w 78"/>
                <a:gd name="T3" fmla="*/ 76 h 77"/>
                <a:gd name="T4" fmla="*/ 2 w 78"/>
                <a:gd name="T5" fmla="*/ 67 h 77"/>
                <a:gd name="T6" fmla="*/ 67 w 78"/>
                <a:gd name="T7" fmla="*/ 2 h 77"/>
                <a:gd name="T8" fmla="*/ 76 w 78"/>
                <a:gd name="T9" fmla="*/ 2 h 77"/>
                <a:gd name="T10" fmla="*/ 76 w 78"/>
                <a:gd name="T11" fmla="*/ 11 h 77"/>
                <a:gd name="T12" fmla="*/ 11 w 78"/>
                <a:gd name="T13" fmla="*/ 76 h 77"/>
                <a:gd name="T14" fmla="*/ 7 w 78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77">
                  <a:moveTo>
                    <a:pt x="7" y="77"/>
                  </a:moveTo>
                  <a:cubicBezTo>
                    <a:pt x="5" y="77"/>
                    <a:pt x="3" y="77"/>
                    <a:pt x="2" y="76"/>
                  </a:cubicBezTo>
                  <a:cubicBezTo>
                    <a:pt x="0" y="73"/>
                    <a:pt x="0" y="70"/>
                    <a:pt x="2" y="67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0" y="0"/>
                    <a:pt x="73" y="0"/>
                    <a:pt x="76" y="2"/>
                  </a:cubicBezTo>
                  <a:cubicBezTo>
                    <a:pt x="78" y="5"/>
                    <a:pt x="78" y="8"/>
                    <a:pt x="76" y="11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84326" y="3986341"/>
            <a:ext cx="345252" cy="345252"/>
            <a:chOff x="3996715" y="1176468"/>
            <a:chExt cx="345252" cy="345252"/>
          </a:xfrm>
        </p:grpSpPr>
        <p:sp>
          <p:nvSpPr>
            <p:cNvPr id="15" name="Freeform 13"/>
            <p:cNvSpPr/>
            <p:nvPr/>
          </p:nvSpPr>
          <p:spPr bwMode="auto">
            <a:xfrm>
              <a:off x="4020538" y="1176468"/>
              <a:ext cx="321429" cy="323306"/>
            </a:xfrm>
            <a:custGeom>
              <a:avLst/>
              <a:gdLst>
                <a:gd name="T0" fmla="*/ 174 w 176"/>
                <a:gd name="T1" fmla="*/ 61 h 176"/>
                <a:gd name="T2" fmla="*/ 115 w 176"/>
                <a:gd name="T3" fmla="*/ 2 h 176"/>
                <a:gd name="T4" fmla="*/ 110 w 176"/>
                <a:gd name="T5" fmla="*/ 2 h 176"/>
                <a:gd name="T6" fmla="*/ 91 w 176"/>
                <a:gd name="T7" fmla="*/ 20 h 176"/>
                <a:gd name="T8" fmla="*/ 90 w 176"/>
                <a:gd name="T9" fmla="*/ 23 h 176"/>
                <a:gd name="T10" fmla="*/ 91 w 176"/>
                <a:gd name="T11" fmla="*/ 26 h 176"/>
                <a:gd name="T12" fmla="*/ 96 w 176"/>
                <a:gd name="T13" fmla="*/ 31 h 176"/>
                <a:gd name="T14" fmla="*/ 69 w 176"/>
                <a:gd name="T15" fmla="*/ 58 h 176"/>
                <a:gd name="T16" fmla="*/ 50 w 176"/>
                <a:gd name="T17" fmla="*/ 56 h 176"/>
                <a:gd name="T18" fmla="*/ 1 w 176"/>
                <a:gd name="T19" fmla="*/ 76 h 176"/>
                <a:gd name="T20" fmla="*/ 1 w 176"/>
                <a:gd name="T21" fmla="*/ 82 h 176"/>
                <a:gd name="T22" fmla="*/ 94 w 176"/>
                <a:gd name="T23" fmla="*/ 175 h 176"/>
                <a:gd name="T24" fmla="*/ 97 w 176"/>
                <a:gd name="T25" fmla="*/ 176 h 176"/>
                <a:gd name="T26" fmla="*/ 100 w 176"/>
                <a:gd name="T27" fmla="*/ 175 h 176"/>
                <a:gd name="T28" fmla="*/ 118 w 176"/>
                <a:gd name="T29" fmla="*/ 107 h 176"/>
                <a:gd name="T30" fmla="*/ 145 w 176"/>
                <a:gd name="T31" fmla="*/ 80 h 176"/>
                <a:gd name="T32" fmla="*/ 150 w 176"/>
                <a:gd name="T33" fmla="*/ 85 h 176"/>
                <a:gd name="T34" fmla="*/ 156 w 176"/>
                <a:gd name="T35" fmla="*/ 85 h 176"/>
                <a:gd name="T36" fmla="*/ 174 w 176"/>
                <a:gd name="T37" fmla="*/ 66 h 176"/>
                <a:gd name="T38" fmla="*/ 176 w 176"/>
                <a:gd name="T39" fmla="*/ 63 h 176"/>
                <a:gd name="T40" fmla="*/ 174 w 176"/>
                <a:gd name="T41" fmla="*/ 6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76">
                  <a:moveTo>
                    <a:pt x="174" y="61"/>
                  </a:moveTo>
                  <a:cubicBezTo>
                    <a:pt x="115" y="2"/>
                    <a:pt x="115" y="2"/>
                    <a:pt x="115" y="2"/>
                  </a:cubicBezTo>
                  <a:cubicBezTo>
                    <a:pt x="114" y="0"/>
                    <a:pt x="111" y="0"/>
                    <a:pt x="110" y="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0" y="21"/>
                    <a:pt x="90" y="22"/>
                    <a:pt x="90" y="23"/>
                  </a:cubicBezTo>
                  <a:cubicBezTo>
                    <a:pt x="90" y="24"/>
                    <a:pt x="90" y="25"/>
                    <a:pt x="91" y="26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3" y="57"/>
                    <a:pt x="57" y="56"/>
                    <a:pt x="50" y="56"/>
                  </a:cubicBezTo>
                  <a:cubicBezTo>
                    <a:pt x="32" y="56"/>
                    <a:pt x="14" y="63"/>
                    <a:pt x="1" y="76"/>
                  </a:cubicBezTo>
                  <a:cubicBezTo>
                    <a:pt x="0" y="78"/>
                    <a:pt x="0" y="80"/>
                    <a:pt x="1" y="82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5" y="175"/>
                    <a:pt x="96" y="176"/>
                    <a:pt x="97" y="176"/>
                  </a:cubicBezTo>
                  <a:cubicBezTo>
                    <a:pt x="98" y="176"/>
                    <a:pt x="99" y="175"/>
                    <a:pt x="100" y="175"/>
                  </a:cubicBezTo>
                  <a:cubicBezTo>
                    <a:pt x="117" y="157"/>
                    <a:pt x="124" y="131"/>
                    <a:pt x="118" y="107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2" y="86"/>
                    <a:pt x="154" y="86"/>
                    <a:pt x="156" y="85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5" y="65"/>
                    <a:pt x="176" y="64"/>
                    <a:pt x="176" y="63"/>
                  </a:cubicBezTo>
                  <a:cubicBezTo>
                    <a:pt x="176" y="62"/>
                    <a:pt x="175" y="61"/>
                    <a:pt x="174" y="61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3996715" y="1379902"/>
              <a:ext cx="142418" cy="141818"/>
            </a:xfrm>
            <a:custGeom>
              <a:avLst/>
              <a:gdLst>
                <a:gd name="T0" fmla="*/ 7 w 78"/>
                <a:gd name="T1" fmla="*/ 77 h 77"/>
                <a:gd name="T2" fmla="*/ 2 w 78"/>
                <a:gd name="T3" fmla="*/ 76 h 77"/>
                <a:gd name="T4" fmla="*/ 2 w 78"/>
                <a:gd name="T5" fmla="*/ 67 h 77"/>
                <a:gd name="T6" fmla="*/ 67 w 78"/>
                <a:gd name="T7" fmla="*/ 2 h 77"/>
                <a:gd name="T8" fmla="*/ 76 w 78"/>
                <a:gd name="T9" fmla="*/ 2 h 77"/>
                <a:gd name="T10" fmla="*/ 76 w 78"/>
                <a:gd name="T11" fmla="*/ 11 h 77"/>
                <a:gd name="T12" fmla="*/ 11 w 78"/>
                <a:gd name="T13" fmla="*/ 76 h 77"/>
                <a:gd name="T14" fmla="*/ 7 w 78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77">
                  <a:moveTo>
                    <a:pt x="7" y="77"/>
                  </a:moveTo>
                  <a:cubicBezTo>
                    <a:pt x="5" y="77"/>
                    <a:pt x="3" y="77"/>
                    <a:pt x="2" y="76"/>
                  </a:cubicBezTo>
                  <a:cubicBezTo>
                    <a:pt x="0" y="73"/>
                    <a:pt x="0" y="70"/>
                    <a:pt x="2" y="67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70" y="0"/>
                    <a:pt x="73" y="0"/>
                    <a:pt x="76" y="2"/>
                  </a:cubicBezTo>
                  <a:cubicBezTo>
                    <a:pt x="78" y="5"/>
                    <a:pt x="78" y="8"/>
                    <a:pt x="76" y="11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Rectangle 170"/>
          <p:cNvSpPr>
            <a:spLocks noChangeArrowheads="1"/>
          </p:cNvSpPr>
          <p:nvPr/>
        </p:nvSpPr>
        <p:spPr bwMode="auto">
          <a:xfrm>
            <a:off x="1233595" y="2228928"/>
            <a:ext cx="3688926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en-US" sz="28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递归函数的定义</a:t>
            </a:r>
            <a:endParaRPr lang="zh-CN" altLang="zh-CN" sz="2800" u="none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0" name="Freeform 84"/>
          <p:cNvSpPr/>
          <p:nvPr/>
        </p:nvSpPr>
        <p:spPr bwMode="auto">
          <a:xfrm>
            <a:off x="682602" y="2295811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animBg="1"/>
      <p:bldP spid="8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789623"/>
            <a:ext cx="1072769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设变量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表示线性同余方程组的解，数组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b[k]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n[k]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分别存储余数和除数，函数ExGcd求方程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m[i]x + n[i]y = gcd(m[i], n[i])的解，程序如下：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56105"/>
            <a:ext cx="10564495" cy="458851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ModsGcd(int b[ ], int n[ ], int k)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total = 1, a = 0, d, m[k], c[k], x, y;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k; i++)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total = total * n[i];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k; i++)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m[i] = total / n[i];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d = ExGcd(m[i], n[i], x, y);  </a:t>
            </a:r>
            <a:r>
              <a:rPr lang="en-US" altLang="zh-CN" sz="2200" dirty="0" err="1">
                <a:sym typeface="+mn-ea"/>
              </a:rPr>
              <a:t>              //d的值一定是1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c[i] = m[i] * (x % n[i]);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a = (a + c[i] * b[i]) % total;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a;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6.5.2  中国剩余定理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6.1.3  一个简单的例子——汉诺塔问题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489585" y="806133"/>
            <a:ext cx="10934700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有一座宝塔（塔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）上有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64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个金碟，所有碟子按从大到小的次序从塔底堆放至塔顶。紧挨着这座宝塔有另外两个宝塔（塔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B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和塔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C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），要求把塔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上的碟子移动到塔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C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上去，其间借助于塔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B </a:t>
            </a:r>
            <a:r>
              <a:rPr lang="zh-CN" altLang="en-US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的帮助。每次只能移动一个碟子，任何时候都不能把一个碟子放在比它小的碟子上面</a:t>
            </a:r>
            <a:r>
              <a:rPr lang="zh-CN" alt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489797" y="2675891"/>
            <a:ext cx="10345843" cy="188658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对于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个碟子的汉诺塔问题，其操作步骤如下：</a:t>
            </a:r>
          </a:p>
          <a:p>
            <a:pPr algn="l">
              <a:lnSpc>
                <a:spcPts val="3500"/>
              </a:lnSpc>
              <a:defRPr/>
            </a:pP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（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）将塔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上的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-1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个碟子借助塔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C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先移到塔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B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上；</a:t>
            </a:r>
          </a:p>
          <a:p>
            <a:pPr algn="l">
              <a:lnSpc>
                <a:spcPts val="3500"/>
              </a:lnSpc>
              <a:defRPr/>
            </a:pP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（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）把塔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上剩下的一个碟子移到塔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C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上；</a:t>
            </a:r>
          </a:p>
          <a:p>
            <a:pPr algn="l">
              <a:lnSpc>
                <a:spcPts val="3500"/>
              </a:lnSpc>
              <a:defRPr/>
            </a:pP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（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）将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i="1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-1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个碟子从塔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B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借助塔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移到塔</a:t>
            </a:r>
            <a:r>
              <a:rPr lang="en-US" alt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C </a:t>
            </a:r>
            <a:r>
              <a:rPr lang="zh-CN" alt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上。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6.1.3  一个简单的例子——汉诺塔问题</a:t>
            </a:r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 flipV="1">
            <a:off x="4900084" y="2503488"/>
            <a:ext cx="209973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rot="5400000" flipH="1">
            <a:off x="5430573" y="2013744"/>
            <a:ext cx="979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7884584" y="2503488"/>
            <a:ext cx="209973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rot="5400000" flipH="1">
            <a:off x="8415073" y="2013744"/>
            <a:ext cx="979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1780118" y="2479675"/>
            <a:ext cx="209973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499784" y="259715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rot="5400000" flipH="1">
            <a:off x="2310607" y="1989932"/>
            <a:ext cx="9794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960034" y="2279651"/>
            <a:ext cx="1678517" cy="201613"/>
          </a:xfrm>
          <a:prstGeom prst="flowChartTerminator">
            <a:avLst/>
          </a:prstGeom>
          <a:solidFill>
            <a:srgbClr val="B3B3FF"/>
          </a:solidFill>
          <a:ln w="38100">
            <a:solidFill>
              <a:schemeClr val="tx2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619751" y="2620963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8604251" y="2620963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</a:p>
        </p:txBody>
      </p:sp>
      <p:grpSp>
        <p:nvGrpSpPr>
          <p:cNvPr id="14" name="Group 12"/>
          <p:cNvGrpSpPr/>
          <p:nvPr/>
        </p:nvGrpSpPr>
        <p:grpSpPr bwMode="auto">
          <a:xfrm>
            <a:off x="2139951" y="1920876"/>
            <a:ext cx="1341967" cy="360363"/>
            <a:chOff x="782" y="2000"/>
            <a:chExt cx="634" cy="227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782" y="2114"/>
              <a:ext cx="634" cy="113"/>
            </a:xfrm>
            <a:prstGeom prst="flowChartTerminator">
              <a:avLst/>
            </a:prstGeom>
            <a:solidFill>
              <a:srgbClr val="B3B3FF"/>
            </a:solidFill>
            <a:ln w="38100">
              <a:solidFill>
                <a:schemeClr val="tx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华文行楷" panose="02010800040101010101" charset="-122"/>
                <a:cs typeface="华文行楷" panose="02010800040101010101" charset="-122"/>
              </a:endParaRPr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>
              <a:off x="849" y="2000"/>
              <a:ext cx="472" cy="113"/>
            </a:xfrm>
            <a:prstGeom prst="flowChartTerminator">
              <a:avLst/>
            </a:prstGeom>
            <a:solidFill>
              <a:srgbClr val="B3B3FF"/>
            </a:solidFill>
            <a:ln w="38100">
              <a:solidFill>
                <a:schemeClr val="tx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华文行楷" panose="02010800040101010101" charset="-122"/>
                <a:cs typeface="华文行楷" panose="02010800040101010101" charset="-122"/>
              </a:endParaRPr>
            </a:p>
          </p:txBody>
        </p:sp>
      </p:grpSp>
      <p:sp>
        <p:nvSpPr>
          <p:cNvPr id="21" name="Line 2"/>
          <p:cNvSpPr>
            <a:spLocks noChangeShapeType="1"/>
          </p:cNvSpPr>
          <p:nvPr/>
        </p:nvSpPr>
        <p:spPr bwMode="auto">
          <a:xfrm flipV="1">
            <a:off x="1766571" y="5225415"/>
            <a:ext cx="209973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2503171" y="5301615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3" name="Line 4"/>
          <p:cNvSpPr>
            <a:spLocks noChangeShapeType="1"/>
          </p:cNvSpPr>
          <p:nvPr/>
        </p:nvSpPr>
        <p:spPr bwMode="auto">
          <a:xfrm rot="5400000" flipH="1">
            <a:off x="2297061" y="4735672"/>
            <a:ext cx="9794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24" name="Line 5"/>
          <p:cNvSpPr>
            <a:spLocks noChangeShapeType="1"/>
          </p:cNvSpPr>
          <p:nvPr/>
        </p:nvSpPr>
        <p:spPr bwMode="auto">
          <a:xfrm flipV="1">
            <a:off x="4886538" y="5249228"/>
            <a:ext cx="209973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623137" y="5325428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rot="5400000" flipH="1">
            <a:off x="5417027" y="4759484"/>
            <a:ext cx="979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27" name="Line 8"/>
          <p:cNvSpPr>
            <a:spLocks noChangeShapeType="1"/>
          </p:cNvSpPr>
          <p:nvPr/>
        </p:nvSpPr>
        <p:spPr bwMode="auto">
          <a:xfrm flipV="1">
            <a:off x="7871038" y="5249228"/>
            <a:ext cx="209973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8607637" y="5325428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 rot="5400000" flipH="1">
            <a:off x="8401527" y="4759484"/>
            <a:ext cx="9794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  <p:grpSp>
        <p:nvGrpSpPr>
          <p:cNvPr id="17" name="Group 11"/>
          <p:cNvGrpSpPr/>
          <p:nvPr/>
        </p:nvGrpSpPr>
        <p:grpSpPr bwMode="auto">
          <a:xfrm>
            <a:off x="5250605" y="4861878"/>
            <a:ext cx="1341967" cy="360362"/>
            <a:chOff x="782" y="2000"/>
            <a:chExt cx="634" cy="227"/>
          </a:xfrm>
        </p:grpSpPr>
        <p:sp>
          <p:nvSpPr>
            <p:cNvPr id="31" name="AutoShape 12"/>
            <p:cNvSpPr>
              <a:spLocks noChangeArrowheads="1"/>
            </p:cNvSpPr>
            <p:nvPr/>
          </p:nvSpPr>
          <p:spPr bwMode="auto">
            <a:xfrm>
              <a:off x="782" y="2114"/>
              <a:ext cx="634" cy="113"/>
            </a:xfrm>
            <a:prstGeom prst="flowChartTerminator">
              <a:avLst/>
            </a:prstGeom>
            <a:solidFill>
              <a:srgbClr val="B3B3FF"/>
            </a:solidFill>
            <a:ln w="38100">
              <a:solidFill>
                <a:schemeClr val="tx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华文行楷" panose="02010800040101010101" charset="-122"/>
                <a:cs typeface="华文行楷" panose="02010800040101010101" charset="-122"/>
              </a:endParaRPr>
            </a:p>
          </p:txBody>
        </p:sp>
        <p:sp>
          <p:nvSpPr>
            <p:cNvPr id="32" name="AutoShape 13"/>
            <p:cNvSpPr>
              <a:spLocks noChangeArrowheads="1"/>
            </p:cNvSpPr>
            <p:nvPr/>
          </p:nvSpPr>
          <p:spPr bwMode="auto">
            <a:xfrm>
              <a:off x="849" y="2000"/>
              <a:ext cx="472" cy="113"/>
            </a:xfrm>
            <a:prstGeom prst="flowChartTerminator">
              <a:avLst/>
            </a:prstGeom>
            <a:solidFill>
              <a:srgbClr val="B3B3FF"/>
            </a:solidFill>
            <a:ln w="38100">
              <a:solidFill>
                <a:schemeClr val="tx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  <a:ea typeface="华文行楷" panose="02010800040101010101" charset="-122"/>
                <a:cs typeface="华文行楷" panose="02010800040101010101" charset="-122"/>
              </a:endParaRPr>
            </a:p>
          </p:txBody>
        </p:sp>
      </p:grpSp>
      <p:sp>
        <p:nvSpPr>
          <p:cNvPr id="33" name="AutoShape 14"/>
          <p:cNvSpPr>
            <a:spLocks noChangeArrowheads="1"/>
          </p:cNvSpPr>
          <p:nvPr/>
        </p:nvSpPr>
        <p:spPr bwMode="auto">
          <a:xfrm>
            <a:off x="8050954" y="5026978"/>
            <a:ext cx="1678517" cy="201612"/>
          </a:xfrm>
          <a:prstGeom prst="flowChartTerminator">
            <a:avLst/>
          </a:prstGeom>
          <a:solidFill>
            <a:srgbClr val="B3B3FF"/>
          </a:solidFill>
          <a:ln w="38100">
            <a:solidFill>
              <a:schemeClr val="tx2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  <a:ea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2917 C 0.00052 -0.04398 -0.01302 -0.1044 0.02587 -0.11806 C 0.06476 -0.13171 0.19062 -0.13588 0.22917 -0.11134 C 0.26771 -0.08681 0.25156 -0.00046 0.25746 0.028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2222 C 0.00712 -0.04722 -0.03125 -0.1493 0.04357 -0.17199 C 0.1184 -0.19467 0.37222 -0.18727 0.44861 -0.1588 C 0.525 -0.13032 0.4908 -0.0338 0.50191 -0.00092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00" y="-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C 0.00382 -0.02593 -0.01424 -0.13079 0.02292 -0.15556 C 0.06007 -0.18033 0.18628 -0.16968 0.22292 -0.14885 C 0.25955 -0.12801 0.23871 -0.05556 0.24288 -0.03102 " pathEditMode="relative" rAng="0" ptsTypes="aa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-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6.1.3  一个简单的例子——汉诺塔问题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53745"/>
            <a:ext cx="1068768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设函数Hanio实现将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个碟子从塔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借助塔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移到塔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C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上，字符型形参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A、B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C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表示塔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A、塔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和塔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C，程序如下：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44675"/>
            <a:ext cx="10564495" cy="344170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Hanio(int n, char A, char B, char C)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(n == 1)                 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cout&lt;&lt;A&lt;&lt;"--&gt;"&lt;&lt;C&lt;&lt;"\t";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else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Hanio(n-1, A, C, B);  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cout&lt;&lt;A&lt;&lt;"--&gt;"&lt;&lt;C&lt;&lt;"\t";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Hanio(n-1, B, A, C);    </a:t>
            </a:r>
            <a:r>
              <a:rPr lang="en-US" altLang="zh-CN" sz="2200" dirty="0" err="1">
                <a:sym typeface="+mn-ea"/>
              </a:rPr>
              <a:t>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589280" y="5625943"/>
            <a:ext cx="10093959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(2</a:t>
            </a:r>
            <a:r>
              <a:rPr lang="en-US" altLang="zh-CN" sz="2400" i="1" u="none" baseline="30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1073746328" name="Object 2150"/>
          <p:cNvGraphicFramePr>
            <a:graphicFrameLocks noChangeAspect="1"/>
          </p:cNvGraphicFramePr>
          <p:nvPr/>
        </p:nvGraphicFramePr>
        <p:xfrm>
          <a:off x="2639695" y="5459730"/>
          <a:ext cx="377825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511300" imgH="393700" progId="">
                  <p:embed/>
                </p:oleObj>
              </mc:Choice>
              <mc:Fallback>
                <p:oleObj r:id="rId2" imgW="1511300" imgH="3937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39695" y="5459730"/>
                        <a:ext cx="3778250" cy="984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6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分治法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6-2    排序问题中的分治法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5477</Words>
  <Application>Microsoft Office PowerPoint</Application>
  <PresentationFormat>宽屏</PresentationFormat>
  <Paragraphs>573</Paragraphs>
  <Slides>50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50</vt:i4>
      </vt:variant>
    </vt:vector>
  </HeadingPairs>
  <TitlesOfParts>
    <vt:vector size="62" baseType="lpstr">
      <vt:lpstr>Microsoft YaHei UI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Theme</vt:lpstr>
      <vt:lpstr>公式</vt:lpstr>
      <vt:lpstr>Bitmap Image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红梅</cp:lastModifiedBy>
  <cp:revision>207</cp:revision>
  <dcterms:created xsi:type="dcterms:W3CDTF">2016-09-14T00:58:00Z</dcterms:created>
  <dcterms:modified xsi:type="dcterms:W3CDTF">2022-12-07T04:17:17Z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