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6"/>
  </p:notesMasterIdLst>
  <p:sldIdLst>
    <p:sldId id="256" r:id="rId2"/>
    <p:sldId id="435" r:id="rId3"/>
    <p:sldId id="437" r:id="rId4"/>
    <p:sldId id="436" r:id="rId5"/>
    <p:sldId id="438" r:id="rId6"/>
    <p:sldId id="439" r:id="rId7"/>
    <p:sldId id="440" r:id="rId8"/>
    <p:sldId id="441" r:id="rId9"/>
    <p:sldId id="442" r:id="rId10"/>
    <p:sldId id="443" r:id="rId11"/>
    <p:sldId id="444" r:id="rId12"/>
    <p:sldId id="445" r:id="rId13"/>
    <p:sldId id="446" r:id="rId14"/>
    <p:sldId id="447" r:id="rId15"/>
    <p:sldId id="448" r:id="rId16"/>
    <p:sldId id="449" r:id="rId17"/>
    <p:sldId id="450" r:id="rId18"/>
    <p:sldId id="451" r:id="rId19"/>
    <p:sldId id="452" r:id="rId20"/>
    <p:sldId id="453" r:id="rId21"/>
    <p:sldId id="454" r:id="rId22"/>
    <p:sldId id="455" r:id="rId23"/>
    <p:sldId id="456" r:id="rId24"/>
    <p:sldId id="457" r:id="rId25"/>
    <p:sldId id="458" r:id="rId26"/>
    <p:sldId id="459" r:id="rId27"/>
    <p:sldId id="460" r:id="rId28"/>
    <p:sldId id="461" r:id="rId29"/>
    <p:sldId id="462" r:id="rId30"/>
    <p:sldId id="463" r:id="rId31"/>
    <p:sldId id="464" r:id="rId32"/>
    <p:sldId id="465" r:id="rId33"/>
    <p:sldId id="466" r:id="rId34"/>
    <p:sldId id="467" r:id="rId35"/>
    <p:sldId id="468" r:id="rId36"/>
    <p:sldId id="469" r:id="rId37"/>
    <p:sldId id="470" r:id="rId38"/>
    <p:sldId id="471" r:id="rId39"/>
    <p:sldId id="472" r:id="rId40"/>
    <p:sldId id="473" r:id="rId41"/>
    <p:sldId id="474" r:id="rId42"/>
    <p:sldId id="475" r:id="rId43"/>
    <p:sldId id="476" r:id="rId44"/>
    <p:sldId id="477" r:id="rId4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7">
          <p15:clr>
            <a:srgbClr val="A4A3A4"/>
          </p15:clr>
        </p15:guide>
        <p15:guide id="2" pos="396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3833"/>
    <a:srgbClr val="5A327D"/>
    <a:srgbClr val="285A32"/>
    <a:srgbClr val="404040"/>
    <a:srgbClr val="B42D2D"/>
    <a:srgbClr val="6C6DAE"/>
    <a:srgbClr val="6B3C96"/>
    <a:srgbClr val="547D7D"/>
    <a:srgbClr val="48B3C2"/>
    <a:srgbClr val="5155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0"/>
    <p:restoredTop sz="92788" autoAdjust="0"/>
  </p:normalViewPr>
  <p:slideViewPr>
    <p:cSldViewPr snapToGrid="0">
      <p:cViewPr varScale="1">
        <p:scale>
          <a:sx n="90" d="100"/>
          <a:sy n="90" d="100"/>
        </p:scale>
        <p:origin x="72" y="164"/>
      </p:cViewPr>
      <p:guideLst>
        <p:guide orient="horz" pos="2147"/>
        <p:guide pos="39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CFB564-F609-4D6A-B7A1-3D4272BF8A56}" type="datetimeFigureOut">
              <a:rPr lang="zh-CN" altLang="en-US" smtClean="0"/>
              <a:t>2022/12/7</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9BF65F-D44F-4528-A462-40F60C357A5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6" y="0"/>
            <a:ext cx="12190954" cy="685858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6" y="0"/>
            <a:ext cx="12190954" cy="6858588"/>
          </a:xfrm>
          <a:prstGeom prst="rect">
            <a:avLst/>
          </a:prstGeom>
        </p:spPr>
      </p:pic>
      <p:sp>
        <p:nvSpPr>
          <p:cNvPr id="8" name="Rectangle 4"/>
          <p:cNvSpPr/>
          <p:nvPr userDrawn="1"/>
        </p:nvSpPr>
        <p:spPr>
          <a:xfrm>
            <a:off x="319020" y="734291"/>
            <a:ext cx="11520000" cy="5760000"/>
          </a:xfrm>
          <a:prstGeom prst="rect">
            <a:avLst/>
          </a:prstGeom>
          <a:noFill/>
          <a:ln w="28575">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userDrawn="1"/>
        </p:nvSpPr>
        <p:spPr>
          <a:xfrm>
            <a:off x="11057481" y="6403427"/>
            <a:ext cx="648000" cy="180000"/>
          </a:xfrm>
          <a:prstGeom prst="roundRect">
            <a:avLst/>
          </a:prstGeom>
          <a:solidFill>
            <a:srgbClr val="5A327D"/>
          </a:solidFill>
          <a:ln w="254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10" name="Slide Number Placeholder 5"/>
          <p:cNvSpPr txBox="1"/>
          <p:nvPr userDrawn="1"/>
        </p:nvSpPr>
        <p:spPr>
          <a:xfrm>
            <a:off x="11388439" y="6311241"/>
            <a:ext cx="374479"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F6F9FB9-CEB1-457A-B993-A1A76D83EC0F}" type="slidenum">
              <a:rPr lang="zh-CN" altLang="en-US" sz="1200" smtClean="0">
                <a:solidFill>
                  <a:schemeClr val="bg1"/>
                </a:solidFill>
                <a:latin typeface="Times New Roman" panose="02020603050405020304" pitchFamily="18" charset="0"/>
                <a:cs typeface="Times New Roman" panose="02020603050405020304" pitchFamily="18" charset="0"/>
              </a:rPr>
              <a:t>‹#›</a:t>
            </a:fld>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11" name="TextBox 10"/>
          <p:cNvSpPr txBox="1"/>
          <p:nvPr userDrawn="1"/>
        </p:nvSpPr>
        <p:spPr>
          <a:xfrm>
            <a:off x="11031234" y="6341723"/>
            <a:ext cx="481903" cy="280751"/>
          </a:xfrm>
          <a:prstGeom prst="rect">
            <a:avLst/>
          </a:prstGeom>
          <a:noFill/>
        </p:spPr>
        <p:txBody>
          <a:bodyPr wrap="square" rtlCol="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 </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14" name="Rectangle 4"/>
          <p:cNvSpPr/>
          <p:nvPr userDrawn="1"/>
        </p:nvSpPr>
        <p:spPr>
          <a:xfrm>
            <a:off x="0" y="269523"/>
            <a:ext cx="480767"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Rectangle 5"/>
          <p:cNvSpPr/>
          <p:nvPr userDrawn="1"/>
        </p:nvSpPr>
        <p:spPr>
          <a:xfrm>
            <a:off x="522433" y="269523"/>
            <a:ext cx="177538"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6"/>
          <p:cNvSpPr/>
          <p:nvPr userDrawn="1"/>
        </p:nvSpPr>
        <p:spPr>
          <a:xfrm>
            <a:off x="734601" y="269523"/>
            <a:ext cx="72000"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ounded Rectangle 7"/>
          <p:cNvSpPr/>
          <p:nvPr userDrawn="1"/>
        </p:nvSpPr>
        <p:spPr>
          <a:xfrm>
            <a:off x="11752608" y="2205568"/>
            <a:ext cx="180000" cy="2664000"/>
          </a:xfrm>
          <a:prstGeom prst="roundRect">
            <a:avLst/>
          </a:prstGeom>
          <a:solidFill>
            <a:srgbClr val="5A327D"/>
          </a:solidFill>
          <a:ln w="254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2"/>
          <p:cNvSpPr txBox="1"/>
          <p:nvPr userDrawn="1"/>
        </p:nvSpPr>
        <p:spPr>
          <a:xfrm>
            <a:off x="11762279" y="2105891"/>
            <a:ext cx="153670" cy="2870133"/>
          </a:xfrm>
          <a:prstGeom prst="rect">
            <a:avLst/>
          </a:prstGeom>
          <a:noFill/>
        </p:spPr>
        <p:txBody>
          <a:bodyPr vert="eaVert" wrap="square" lIns="0" tIns="0" rIns="0" bIns="0" rtlCol="0">
            <a:spAutoFit/>
          </a:bodyPr>
          <a:lstStyle/>
          <a:p>
            <a:pPr algn="ctr"/>
            <a:r>
              <a:rPr lang="zh-CN" altLang="en-US" sz="1000" kern="1200" dirty="0">
                <a:solidFill>
                  <a:schemeClr val="bg1"/>
                </a:solidFill>
                <a:latin typeface="微软雅黑" panose="020B0503020204020204" pitchFamily="34" charset="-122"/>
                <a:ea typeface="微软雅黑" panose="020B0503020204020204" pitchFamily="34" charset="-122"/>
                <a:cs typeface="+mn-cs"/>
              </a:rPr>
              <a:t>算法设计与分析（第 </a:t>
            </a:r>
            <a:r>
              <a:rPr lang="en-US" altLang="zh-CN" sz="1000" kern="1200" dirty="0">
                <a:solidFill>
                  <a:schemeClr val="bg1"/>
                </a:solidFill>
                <a:latin typeface="微软雅黑" panose="020B0503020204020204" pitchFamily="34" charset="-122"/>
                <a:ea typeface="微软雅黑" panose="020B0503020204020204" pitchFamily="34" charset="-122"/>
                <a:cs typeface="+mn-cs"/>
              </a:rPr>
              <a:t>3</a:t>
            </a:r>
            <a:r>
              <a:rPr lang="zh-CN" altLang="en-US" sz="1000" kern="1200" dirty="0">
                <a:solidFill>
                  <a:schemeClr val="bg1"/>
                </a:solidFill>
                <a:latin typeface="微软雅黑" panose="020B0503020204020204" pitchFamily="34" charset="-122"/>
                <a:ea typeface="微软雅黑" panose="020B0503020204020204" pitchFamily="34" charset="-122"/>
                <a:cs typeface="+mn-cs"/>
              </a:rPr>
              <a:t> 版）    清华大学出版社</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ltLang="zh-CN"/>
              <a:t>Click to edit Master title style</a:t>
            </a:r>
            <a:endParaRPr lang="zh-CN" alt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a:t>Click to edit Master text styles</a:t>
            </a:r>
          </a:p>
        </p:txBody>
      </p:sp>
      <p:sp>
        <p:nvSpPr>
          <p:cNvPr id="4" name="Date Placeholder 3"/>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Date Placeholder 4"/>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ltLang="zh-CN"/>
              <a:t>Click to edit Master title style</a:t>
            </a:r>
            <a:endParaRPr lang="zh-CN" alt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7" name="Date Placeholder 6"/>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Date Placeholder 2"/>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CBB96C3F-8C63-432F-9AD1-2207182A8732}" type="datetimeFigureOut">
              <a:rPr lang="zh-CN" altLang="en-US" smtClean="0"/>
              <a:t>2022/12/7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ltLang="zh-CN"/>
              <a:t>Click to edit Master title style</a:t>
            </a:r>
            <a:endParaRPr lang="zh-CN" alt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B96C3F-8C63-432F-9AD1-2207182A8732}" type="datetimeFigureOut">
              <a:rPr lang="zh-CN" altLang="en-US" smtClean="0"/>
              <a:t>2022/12/7</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6F9FB9-CEB1-457A-B993-A1A76D83EC0F}"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file:///C:\Users\wang\AppData\Local\Temp\wps\INetCache\5fb4fb995fe11962bed6ead995862d50"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7.wmf"/><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image" Target="../media/image6.w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amazon.com/Million-Random-Digits-Normal-Deviates/dp/0833030477"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en.wikipedia.org/wiki/Linear_congruential_generator"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3.wmf"/><Relationship Id="rId4" Type="http://schemas.openxmlformats.org/officeDocument/2006/relationships/oleObject" Target="../embeddings/oleObject6.bin"/></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9.wmf"/><Relationship Id="rId5" Type="http://schemas.openxmlformats.org/officeDocument/2006/relationships/oleObject" Target="../embeddings/oleObject8.bin"/><Relationship Id="rId4" Type="http://schemas.openxmlformats.org/officeDocument/2006/relationships/image" Target="../media/image8.wmf"/></Relationships>
</file>

<file path=ppt/slides/_rels/slide42.xml.rels><?xml version="1.0" encoding="UTF-8" standalone="yes"?>
<Relationships xmlns="http://schemas.openxmlformats.org/package/2006/relationships"><Relationship Id="rId3" Type="http://schemas.openxmlformats.org/officeDocument/2006/relationships/hyperlink" Target="https://en.wikipedia.org/wiki/Linear-feedback_shift_register"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11.wmf"/><Relationship Id="rId5" Type="http://schemas.openxmlformats.org/officeDocument/2006/relationships/oleObject" Target="../embeddings/oleObject10.bin"/><Relationship Id="rId4" Type="http://schemas.openxmlformats.org/officeDocument/2006/relationships/image" Target="../media/image10.wmf"/></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w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14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概率算法</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14-1    </a:t>
            </a:r>
            <a:r>
              <a:rPr lang="zh-CN" altLang="en-US" sz="2400" dirty="0">
                <a:solidFill>
                  <a:schemeClr val="bg1"/>
                </a:solidFill>
                <a:latin typeface="Microsoft YaHei UI" panose="020B0503020204020204" pitchFamily="34" charset="-122"/>
                <a:ea typeface="Microsoft YaHei UI" panose="020B0503020204020204" pitchFamily="34" charset="-122"/>
                <a:sym typeface="+mn-ea"/>
              </a:rPr>
              <a:t>概</a:t>
            </a:r>
            <a:r>
              <a:rPr lang="en-US" altLang="zh-CN" sz="2400" dirty="0">
                <a:solidFill>
                  <a:schemeClr val="bg1"/>
                </a:solidFill>
                <a:latin typeface="Microsoft YaHei UI" panose="020B0503020204020204" pitchFamily="34" charset="-122"/>
                <a:ea typeface="Microsoft YaHei UI" panose="020B0503020204020204" pitchFamily="34" charset="-122"/>
                <a:sym typeface="+mn-ea"/>
              </a:rPr>
              <a:t>  </a:t>
            </a:r>
            <a:r>
              <a:rPr lang="zh-CN" altLang="en-US" sz="2400" dirty="0">
                <a:solidFill>
                  <a:schemeClr val="bg1"/>
                </a:solidFill>
                <a:latin typeface="Microsoft YaHei UI" panose="020B0503020204020204" pitchFamily="34" charset="-122"/>
                <a:ea typeface="Microsoft YaHei UI" panose="020B0503020204020204" pitchFamily="34" charset="-122"/>
                <a:sym typeface="+mn-ea"/>
              </a:rPr>
              <a:t>述</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43000" y="960120"/>
            <a:ext cx="10315575" cy="53403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一个</a:t>
            </a:r>
            <a:r>
              <a:rPr sz="2400">
                <a:latin typeface="Times New Roman" panose="02020603050405020304" pitchFamily="18" charset="0"/>
                <a:ea typeface="微软雅黑" panose="020B0503020204020204" pitchFamily="34" charset="-122"/>
                <a:cs typeface="Times New Roman" panose="02020603050405020304" pitchFamily="18" charset="0"/>
                <a:sym typeface="+mn-ea"/>
              </a:rPr>
              <a:t>线性时间</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的</a:t>
            </a:r>
            <a:r>
              <a:rPr sz="2400" b="0">
                <a:latin typeface="Times New Roman" panose="02020603050405020304" pitchFamily="18" charset="0"/>
                <a:ea typeface="微软雅黑" panose="020B0503020204020204" pitchFamily="34" charset="-122"/>
                <a:cs typeface="Times New Roman" panose="02020603050405020304" pitchFamily="18" charset="0"/>
              </a:rPr>
              <a:t>洗牌算法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sz="2400" b="0">
                <a:latin typeface="Times New Roman" panose="02020603050405020304" pitchFamily="18" charset="0"/>
                <a:ea typeface="微软雅黑" panose="020B0503020204020204" pitchFamily="34" charset="-122"/>
                <a:cs typeface="Times New Roman" panose="02020603050405020304" pitchFamily="18" charset="0"/>
              </a:rPr>
              <a:t>实现对输入实例进行随机处理。</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Freeform 84"/>
          <p:cNvSpPr/>
          <p:nvPr/>
        </p:nvSpPr>
        <p:spPr bwMode="auto">
          <a:xfrm>
            <a:off x="697497" y="104531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5" name="文本框 4"/>
          <p:cNvSpPr txBox="1"/>
          <p:nvPr/>
        </p:nvSpPr>
        <p:spPr>
          <a:xfrm>
            <a:off x="1017905" y="1699895"/>
            <a:ext cx="9326880" cy="341503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dirty="0" err="1">
                <a:sym typeface="+mn-ea"/>
              </a:rPr>
              <a:t>void RandomShuffle(int r[ ], int n)</a:t>
            </a:r>
          </a:p>
          <a:p>
            <a:pPr lvl="0" algn="l">
              <a:lnSpc>
                <a:spcPct val="100000"/>
              </a:lnSpc>
              <a:spcBef>
                <a:spcPts val="0"/>
              </a:spcBef>
              <a:spcAft>
                <a:spcPts val="0"/>
              </a:spcAft>
              <a:buClrTx/>
              <a:buSzTx/>
              <a:buFontTx/>
            </a:pPr>
            <a:r>
              <a:rPr lang="en-US" altLang="zh-CN" dirty="0" err="1">
                <a:sym typeface="+mn-ea"/>
              </a:rPr>
              <a:t>{</a:t>
            </a:r>
          </a:p>
          <a:p>
            <a:pPr lvl="0" algn="l">
              <a:lnSpc>
                <a:spcPct val="100000"/>
              </a:lnSpc>
              <a:spcBef>
                <a:spcPts val="0"/>
              </a:spcBef>
              <a:spcAft>
                <a:spcPts val="0"/>
              </a:spcAft>
              <a:buClrTx/>
              <a:buSzTx/>
              <a:buFontTx/>
            </a:pPr>
            <a:r>
              <a:rPr lang="en-US" altLang="zh-CN" dirty="0" err="1">
                <a:sym typeface="+mn-ea"/>
              </a:rPr>
              <a:t>    int i, j, k = n/2, temp;</a:t>
            </a:r>
          </a:p>
          <a:p>
            <a:pPr lvl="0" algn="l">
              <a:lnSpc>
                <a:spcPct val="100000"/>
              </a:lnSpc>
              <a:spcBef>
                <a:spcPts val="0"/>
              </a:spcBef>
              <a:spcAft>
                <a:spcPts val="0"/>
              </a:spcAft>
              <a:buClrTx/>
              <a:buSzTx/>
              <a:buFontTx/>
            </a:pPr>
            <a:r>
              <a:rPr lang="en-US" altLang="zh-CN" dirty="0" err="1">
                <a:sym typeface="+mn-ea"/>
              </a:rPr>
              <a:t>    for (i = 0; i &lt; k; i++)</a:t>
            </a:r>
          </a:p>
          <a:p>
            <a:pPr lvl="0" algn="l">
              <a:lnSpc>
                <a:spcPct val="100000"/>
              </a:lnSpc>
              <a:spcBef>
                <a:spcPts val="0"/>
              </a:spcBef>
              <a:spcAft>
                <a:spcPts val="0"/>
              </a:spcAft>
              <a:buClrTx/>
              <a:buSzTx/>
              <a:buFontTx/>
            </a:pPr>
            <a:r>
              <a:rPr lang="en-US" altLang="zh-CN" dirty="0" err="1">
                <a:sym typeface="+mn-ea"/>
              </a:rPr>
              <a:t>    {</a:t>
            </a:r>
          </a:p>
          <a:p>
            <a:pPr lvl="0" algn="l">
              <a:lnSpc>
                <a:spcPct val="100000"/>
              </a:lnSpc>
              <a:spcBef>
                <a:spcPts val="0"/>
              </a:spcBef>
              <a:spcAft>
                <a:spcPts val="0"/>
              </a:spcAft>
              <a:buClrTx/>
              <a:buSzTx/>
              <a:buFontTx/>
            </a:pPr>
            <a:r>
              <a:rPr lang="en-US" altLang="zh-CN" dirty="0" err="1">
                <a:sym typeface="+mn-ea"/>
              </a:rPr>
              <a:t>        j = Random(0, n-1);                                    //随机选择一个元素</a:t>
            </a:r>
          </a:p>
          <a:p>
            <a:pPr lvl="0" algn="l">
              <a:lnSpc>
                <a:spcPct val="100000"/>
              </a:lnSpc>
              <a:spcBef>
                <a:spcPts val="0"/>
              </a:spcBef>
              <a:spcAft>
                <a:spcPts val="0"/>
              </a:spcAft>
              <a:buClrTx/>
              <a:buSzTx/>
              <a:buFontTx/>
            </a:pPr>
            <a:r>
              <a:rPr lang="en-US" altLang="zh-CN" dirty="0" err="1">
                <a:sym typeface="+mn-ea"/>
              </a:rPr>
              <a:t>        temp = r[i]; r[i] = r[j]; r[j] = temp;             //交换r[i]和r[j]      </a:t>
            </a:r>
          </a:p>
          <a:p>
            <a:pPr lvl="0" algn="l">
              <a:lnSpc>
                <a:spcPct val="100000"/>
              </a:lnSpc>
              <a:spcBef>
                <a:spcPts val="0"/>
              </a:spcBef>
              <a:spcAft>
                <a:spcPts val="0"/>
              </a:spcAft>
              <a:buClrTx/>
              <a:buSzTx/>
              <a:buFontTx/>
            </a:pPr>
            <a:r>
              <a:rPr lang="en-US" altLang="zh-CN" dirty="0" err="1">
                <a:sym typeface="+mn-ea"/>
              </a:rPr>
              <a:t>    }</a:t>
            </a:r>
          </a:p>
          <a:p>
            <a:pPr lvl="0" algn="l">
              <a:lnSpc>
                <a:spcPct val="100000"/>
              </a:lnSpc>
              <a:spcBef>
                <a:spcPts val="0"/>
              </a:spcBef>
              <a:spcAft>
                <a:spcPts val="0"/>
              </a:spcAft>
              <a:buClrTx/>
              <a:buSzTx/>
              <a:buFontTx/>
            </a:pPr>
            <a:r>
              <a:rPr lang="en-US" altLang="zh-CN" dirty="0" err="1">
                <a:sym typeface="+mn-ea"/>
              </a:rPr>
              <a:t>}</a:t>
            </a:r>
          </a:p>
        </p:txBody>
      </p:sp>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14.2.1  舍伍德型概率算法的设计思想</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14.2.2  快速排序</a:t>
            </a:r>
          </a:p>
        </p:txBody>
      </p:sp>
      <p:sp>
        <p:nvSpPr>
          <p:cNvPr id="4" name="文本框 3"/>
          <p:cNvSpPr txBox="1"/>
          <p:nvPr/>
        </p:nvSpPr>
        <p:spPr>
          <a:xfrm>
            <a:off x="567690" y="853440"/>
            <a:ext cx="10843260" cy="53403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设计快速排序的舍伍德型概率算法。</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6" name="对象 5"/>
          <p:cNvGraphicFramePr>
            <a:graphicFrameLocks noChangeAspect="1"/>
          </p:cNvGraphicFramePr>
          <p:nvPr/>
        </p:nvGraphicFramePr>
        <p:xfrm>
          <a:off x="2715895" y="3157855"/>
          <a:ext cx="6062345" cy="3268345"/>
        </p:xfrm>
        <a:graphic>
          <a:graphicData uri="http://schemas.openxmlformats.org/presentationml/2006/ole">
            <mc:AlternateContent xmlns:mc="http://schemas.openxmlformats.org/markup-compatibility/2006">
              <mc:Choice xmlns:v="urn:schemas-microsoft-com:vml" Requires="v">
                <p:oleObj r:id="rId3" imgW="4152900" imgH="2238375" progId="Paint.Picture">
                  <p:embed/>
                </p:oleObj>
              </mc:Choice>
              <mc:Fallback>
                <p:oleObj r:id="rId3" imgW="4152900" imgH="2238375" progId="Paint.Picture">
                  <p:embed/>
                  <p:pic>
                    <p:nvPicPr>
                      <p:cNvPr id="6" name="对象 5"/>
                      <p:cNvPicPr/>
                      <p:nvPr/>
                    </p:nvPicPr>
                    <p:blipFill>
                      <a:blip r:embed="rId4"/>
                      <a:stretch>
                        <a:fillRect/>
                      </a:stretch>
                    </p:blipFill>
                    <p:spPr>
                      <a:xfrm>
                        <a:off x="2715895" y="3157855"/>
                        <a:ext cx="6062345" cy="3268345"/>
                      </a:xfrm>
                      <a:prstGeom prst="rect">
                        <a:avLst/>
                      </a:prstGeom>
                    </p:spPr>
                  </p:pic>
                </p:oleObj>
              </mc:Fallback>
            </mc:AlternateContent>
          </a:graphicData>
        </a:graphic>
      </p:graphicFrame>
      <p:sp>
        <p:nvSpPr>
          <p:cNvPr id="2" name="文本框 1"/>
          <p:cNvSpPr txBox="1"/>
          <p:nvPr/>
        </p:nvSpPr>
        <p:spPr>
          <a:xfrm>
            <a:off x="567690" y="1433195"/>
            <a:ext cx="10843260"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快速排序算法的关键是在一次划分中选择合适的轴值作为划分的基准，如果轴值是序列中最小（或最大）元素，则一次划分后，由轴值分割得到的两个子序列不均衡，使得快速排序的时间性能降低。</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14.2.2  快速排序</a:t>
            </a:r>
          </a:p>
        </p:txBody>
      </p:sp>
      <p:sp>
        <p:nvSpPr>
          <p:cNvPr id="4" name="文本框 3"/>
          <p:cNvSpPr txBox="1"/>
          <p:nvPr/>
        </p:nvSpPr>
        <p:spPr>
          <a:xfrm>
            <a:off x="567690" y="1432560"/>
            <a:ext cx="10843260"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快速排序算法的关键是在一次划分中选择合适的轴值作为划分的基准，如果轴值是序列中最小（或最大）元素，则一次划分后，由轴值分割得到的两个子序列不均衡，使得快速排序的时间性能降低。可以采用如下</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舍伍德型概率算法：</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文本框 4"/>
          <p:cNvSpPr txBox="1"/>
          <p:nvPr/>
        </p:nvSpPr>
        <p:spPr>
          <a:xfrm>
            <a:off x="567690" y="853440"/>
            <a:ext cx="10843260" cy="53403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设计快速排序的舍伍德型概率算法。</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文本框 5"/>
          <p:cNvSpPr txBox="1"/>
          <p:nvPr/>
        </p:nvSpPr>
        <p:spPr>
          <a:xfrm>
            <a:off x="567690" y="3415030"/>
            <a:ext cx="10843260" cy="1971040"/>
          </a:xfrm>
          <a:prstGeom prst="rect">
            <a:avLst/>
          </a:prstGeom>
          <a:noFill/>
          <a:ln w="9525">
            <a:noFill/>
          </a:ln>
        </p:spPr>
        <p:txBody>
          <a:bodyPr wrap="square">
            <a:spAutoFit/>
          </a:bodyPr>
          <a:lstStyle/>
          <a:p>
            <a:pPr indent="0" algn="just">
              <a:lnSpc>
                <a:spcPct val="120000"/>
              </a:lnSpc>
              <a:spcBef>
                <a:spcPts val="1000"/>
              </a:spcBef>
              <a:spcAft>
                <a:spcPts val="1000"/>
              </a:spcAft>
            </a:pP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1</a:t>
            </a:r>
            <a:r>
              <a:rPr lang="zh-CN" sz="2200" b="0">
                <a:latin typeface="Times New Roman" panose="02020603050405020304" pitchFamily="18" charset="0"/>
                <a:ea typeface="微软雅黑" panose="020B0503020204020204" pitchFamily="34" charset="-122"/>
                <a:cs typeface="Times New Roman" panose="02020603050405020304" pitchFamily="18" charset="0"/>
              </a:rPr>
              <a:t>）在一次划分之前，在待排序序列中</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随机确定</a:t>
            </a:r>
            <a:r>
              <a:rPr lang="zh-CN" sz="2200" b="0">
                <a:latin typeface="Times New Roman" panose="02020603050405020304" pitchFamily="18" charset="0"/>
                <a:ea typeface="微软雅黑" panose="020B0503020204020204" pitchFamily="34" charset="-122"/>
                <a:cs typeface="Times New Roman" panose="02020603050405020304" pitchFamily="18" charset="0"/>
              </a:rPr>
              <a:t>一个元素作为</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轴值</a:t>
            </a:r>
            <a:r>
              <a:rPr lang="zh-CN" sz="2200" b="0">
                <a:latin typeface="Times New Roman" panose="02020603050405020304" pitchFamily="18" charset="0"/>
                <a:ea typeface="微软雅黑" panose="020B0503020204020204" pitchFamily="34" charset="-122"/>
                <a:cs typeface="Times New Roman" panose="02020603050405020304" pitchFamily="18" charset="0"/>
              </a:rPr>
              <a:t>，并与第一个元素交换，则一次划分后得到期望均衡的两个子序列。</a:t>
            </a:r>
          </a:p>
          <a:p>
            <a:pPr indent="0" algn="just">
              <a:lnSpc>
                <a:spcPct val="120000"/>
              </a:lnSpc>
              <a:spcBef>
                <a:spcPts val="1000"/>
              </a:spcBef>
              <a:spcAft>
                <a:spcPts val="1000"/>
              </a:spcAft>
            </a:pP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2</a:t>
            </a:r>
            <a:r>
              <a:rPr lang="zh-CN" sz="2200" b="0">
                <a:latin typeface="Times New Roman" panose="02020603050405020304" pitchFamily="18" charset="0"/>
                <a:ea typeface="微软雅黑" panose="020B0503020204020204" pitchFamily="34" charset="-122"/>
                <a:cs typeface="Times New Roman" panose="02020603050405020304" pitchFamily="18" charset="0"/>
              </a:rPr>
              <a:t>）在执行快速排序之前调用</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洗牌</a:t>
            </a:r>
            <a:r>
              <a:rPr lang="zh-CN" sz="2200" b="0">
                <a:latin typeface="Times New Roman" panose="02020603050405020304" pitchFamily="18" charset="0"/>
                <a:ea typeface="微软雅黑" panose="020B0503020204020204" pitchFamily="34" charset="-122"/>
                <a:cs typeface="Times New Roman" panose="02020603050405020304" pitchFamily="18" charset="0"/>
              </a:rPr>
              <a:t>函数</a:t>
            </a:r>
            <a:r>
              <a:rPr lang="en-US" sz="2200" b="0">
                <a:latin typeface="Times New Roman" panose="02020603050405020304" pitchFamily="18" charset="0"/>
                <a:ea typeface="微软雅黑" panose="020B0503020204020204" pitchFamily="34" charset="-122"/>
                <a:cs typeface="Times New Roman" panose="02020603050405020304" pitchFamily="18" charset="0"/>
              </a:rPr>
              <a:t>RandomShuffle</a:t>
            </a:r>
            <a:r>
              <a:rPr lang="zh-CN" sz="2200" b="0">
                <a:latin typeface="Times New Roman" panose="02020603050405020304" pitchFamily="18" charset="0"/>
                <a:ea typeface="微软雅黑" panose="020B0503020204020204" pitchFamily="34" charset="-122"/>
                <a:cs typeface="Times New Roman" panose="02020603050405020304" pitchFamily="18" charset="0"/>
              </a:rPr>
              <a:t>，将待排序序列随机排列。这两种方法都能够以较高的概率避免快速排序的最坏情况。</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14.2.2  快速排序</a:t>
            </a:r>
          </a:p>
        </p:txBody>
      </p:sp>
      <p:sp>
        <p:nvSpPr>
          <p:cNvPr id="4" name="文本框 3"/>
          <p:cNvSpPr txBox="1"/>
          <p:nvPr/>
        </p:nvSpPr>
        <p:spPr>
          <a:xfrm>
            <a:off x="628650" y="826770"/>
            <a:ext cx="10843260"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【算法实现】</a:t>
            </a:r>
            <a:r>
              <a:rPr lang="zh-CN" sz="2400" b="0">
                <a:latin typeface="Times New Roman" panose="02020603050405020304" pitchFamily="18" charset="0"/>
                <a:ea typeface="微软雅黑" panose="020B0503020204020204" pitchFamily="34" charset="-122"/>
                <a:cs typeface="Times New Roman" panose="02020603050405020304" pitchFamily="18" charset="0"/>
              </a:rPr>
              <a:t>在快速排序算法执行一次划分之前引入随机选择，得到舍伍德型概率算法进行快速排序，程序如下：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文本框 4"/>
          <p:cNvSpPr txBox="1"/>
          <p:nvPr/>
        </p:nvSpPr>
        <p:spPr>
          <a:xfrm>
            <a:off x="1017905" y="1816735"/>
            <a:ext cx="9326880" cy="4523105"/>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dirty="0" err="1">
                <a:sym typeface="+mn-ea"/>
              </a:rPr>
              <a:t>void RandQuickSort(int r[ ], int low, int high)</a:t>
            </a:r>
          </a:p>
          <a:p>
            <a:pPr lvl="0" algn="l">
              <a:lnSpc>
                <a:spcPct val="100000"/>
              </a:lnSpc>
              <a:spcBef>
                <a:spcPts val="0"/>
              </a:spcBef>
              <a:spcAft>
                <a:spcPts val="0"/>
              </a:spcAft>
              <a:buClrTx/>
              <a:buSzTx/>
              <a:buFontTx/>
            </a:pPr>
            <a:r>
              <a:rPr lang="en-US" altLang="zh-CN" dirty="0" err="1">
                <a:sym typeface="+mn-ea"/>
              </a:rPr>
              <a:t>{</a:t>
            </a:r>
          </a:p>
          <a:p>
            <a:pPr lvl="0" algn="l">
              <a:lnSpc>
                <a:spcPct val="100000"/>
              </a:lnSpc>
              <a:spcBef>
                <a:spcPts val="0"/>
              </a:spcBef>
              <a:spcAft>
                <a:spcPts val="0"/>
              </a:spcAft>
              <a:buClrTx/>
              <a:buSzTx/>
              <a:buFontTx/>
            </a:pPr>
            <a:r>
              <a:rPr lang="en-US" altLang="zh-CN" dirty="0" err="1">
                <a:sym typeface="+mn-ea"/>
              </a:rPr>
              <a:t>    int i, k, temp;</a:t>
            </a:r>
          </a:p>
          <a:p>
            <a:pPr lvl="0" algn="l">
              <a:lnSpc>
                <a:spcPct val="100000"/>
              </a:lnSpc>
              <a:spcBef>
                <a:spcPts val="0"/>
              </a:spcBef>
              <a:spcAft>
                <a:spcPts val="0"/>
              </a:spcAft>
              <a:buClrTx/>
              <a:buSzTx/>
              <a:buFontTx/>
            </a:pPr>
            <a:r>
              <a:rPr lang="en-US" altLang="zh-CN" dirty="0" err="1">
                <a:sym typeface="+mn-ea"/>
              </a:rPr>
              <a:t>    if (low &lt; high) </a:t>
            </a:r>
          </a:p>
          <a:p>
            <a:pPr lvl="0" algn="l">
              <a:lnSpc>
                <a:spcPct val="100000"/>
              </a:lnSpc>
              <a:spcBef>
                <a:spcPts val="0"/>
              </a:spcBef>
              <a:spcAft>
                <a:spcPts val="0"/>
              </a:spcAft>
              <a:buClrTx/>
              <a:buSzTx/>
              <a:buFontTx/>
            </a:pPr>
            <a:r>
              <a:rPr lang="en-US" altLang="zh-CN" dirty="0" err="1">
                <a:sym typeface="+mn-ea"/>
              </a:rPr>
              <a:t>    {</a:t>
            </a:r>
          </a:p>
          <a:p>
            <a:pPr lvl="0" algn="l">
              <a:lnSpc>
                <a:spcPct val="100000"/>
              </a:lnSpc>
              <a:spcBef>
                <a:spcPts val="0"/>
              </a:spcBef>
              <a:spcAft>
                <a:spcPts val="0"/>
              </a:spcAft>
              <a:buClrTx/>
              <a:buSzTx/>
              <a:buFontTx/>
            </a:pPr>
            <a:r>
              <a:rPr lang="en-US" altLang="zh-CN" dirty="0" err="1">
                <a:sym typeface="+mn-ea"/>
              </a:rPr>
              <a:t>     </a:t>
            </a:r>
            <a:r>
              <a:rPr lang="en-US" altLang="zh-CN" dirty="0" err="1">
                <a:solidFill>
                  <a:srgbClr val="C00000"/>
                </a:solidFill>
                <a:sym typeface="+mn-ea"/>
              </a:rPr>
              <a:t>   i = Random(low, high);                      //随机选择r[i]作为轴值</a:t>
            </a:r>
          </a:p>
          <a:p>
            <a:pPr lvl="0" algn="l">
              <a:lnSpc>
                <a:spcPct val="100000"/>
              </a:lnSpc>
              <a:spcBef>
                <a:spcPts val="0"/>
              </a:spcBef>
              <a:spcAft>
                <a:spcPts val="0"/>
              </a:spcAft>
              <a:buClrTx/>
              <a:buSzTx/>
              <a:buFontTx/>
            </a:pPr>
            <a:r>
              <a:rPr lang="en-US" altLang="zh-CN" dirty="0" err="1">
                <a:solidFill>
                  <a:srgbClr val="C00000"/>
                </a:solidFill>
                <a:sym typeface="+mn-ea"/>
              </a:rPr>
              <a:t>        temp = r[low]; r[low] = r[i]; r[i] = temp;    </a:t>
            </a:r>
          </a:p>
          <a:p>
            <a:pPr lvl="0" algn="l">
              <a:lnSpc>
                <a:spcPct val="100000"/>
              </a:lnSpc>
              <a:spcBef>
                <a:spcPts val="0"/>
              </a:spcBef>
              <a:spcAft>
                <a:spcPts val="0"/>
              </a:spcAft>
              <a:buClrTx/>
              <a:buSzTx/>
              <a:buFontTx/>
            </a:pPr>
            <a:r>
              <a:rPr lang="en-US" altLang="zh-CN" dirty="0" err="1">
                <a:sym typeface="+mn-ea"/>
              </a:rPr>
              <a:t>        k = Partition(r, low, high);</a:t>
            </a:r>
          </a:p>
          <a:p>
            <a:pPr lvl="0" algn="l">
              <a:lnSpc>
                <a:spcPct val="100000"/>
              </a:lnSpc>
              <a:spcBef>
                <a:spcPts val="0"/>
              </a:spcBef>
              <a:spcAft>
                <a:spcPts val="0"/>
              </a:spcAft>
              <a:buClrTx/>
              <a:buSzTx/>
              <a:buFontTx/>
            </a:pPr>
            <a:r>
              <a:rPr lang="en-US" altLang="zh-CN" dirty="0" err="1">
                <a:sym typeface="+mn-ea"/>
              </a:rPr>
              <a:t>        RandQuickSort(r, low, k-1);</a:t>
            </a:r>
          </a:p>
          <a:p>
            <a:pPr lvl="0" algn="l">
              <a:lnSpc>
                <a:spcPct val="100000"/>
              </a:lnSpc>
              <a:spcBef>
                <a:spcPts val="0"/>
              </a:spcBef>
              <a:spcAft>
                <a:spcPts val="0"/>
              </a:spcAft>
              <a:buClrTx/>
              <a:buSzTx/>
              <a:buFontTx/>
            </a:pPr>
            <a:r>
              <a:rPr lang="en-US" altLang="zh-CN" dirty="0" err="1">
                <a:sym typeface="+mn-ea"/>
              </a:rPr>
              <a:t>        RandQuickSort(r, k+1, high);</a:t>
            </a:r>
          </a:p>
          <a:p>
            <a:pPr lvl="0" algn="l">
              <a:lnSpc>
                <a:spcPct val="100000"/>
              </a:lnSpc>
              <a:spcBef>
                <a:spcPts val="0"/>
              </a:spcBef>
              <a:spcAft>
                <a:spcPts val="0"/>
              </a:spcAft>
              <a:buClrTx/>
              <a:buSzTx/>
              <a:buFontTx/>
            </a:pPr>
            <a:r>
              <a:rPr lang="en-US" altLang="zh-CN" dirty="0" err="1">
                <a:sym typeface="+mn-ea"/>
              </a:rPr>
              <a:t>    }</a:t>
            </a:r>
          </a:p>
          <a:p>
            <a:pPr lvl="0" algn="l">
              <a:lnSpc>
                <a:spcPct val="100000"/>
              </a:lnSpc>
              <a:spcBef>
                <a:spcPts val="0"/>
              </a:spcBef>
              <a:spcAft>
                <a:spcPts val="0"/>
              </a:spcAft>
              <a:buClrTx/>
              <a:buSzTx/>
              <a:buFontTx/>
            </a:pPr>
            <a:r>
              <a:rPr lang="en-US" altLang="zh-CN" dirty="0" err="1">
                <a:sym typeface="+mn-ea"/>
              </a:rPr>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14.2.3  二叉查找树</a:t>
            </a:r>
          </a:p>
        </p:txBody>
      </p:sp>
      <p:sp>
        <p:nvSpPr>
          <p:cNvPr id="7" name="Freeform 84"/>
          <p:cNvSpPr/>
          <p:nvPr/>
        </p:nvSpPr>
        <p:spPr bwMode="auto">
          <a:xfrm>
            <a:off x="683527" y="103705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263650" y="920115"/>
            <a:ext cx="10163810" cy="1863725"/>
          </a:xfrm>
          <a:prstGeom prst="rect">
            <a:avLst/>
          </a:prstGeom>
          <a:noFill/>
          <a:ln w="9525">
            <a:noFill/>
          </a:ln>
        </p:spPr>
        <p:txBody>
          <a:bodyPr wrap="square">
            <a:spAutoFit/>
          </a:bodyPr>
          <a:lstStyle/>
          <a:p>
            <a:pPr indent="0">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二叉查找树（</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binary search trees</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是具有下列性质的二叉树：</a:t>
            </a:r>
          </a:p>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）若它的左子树不空，则左子树上</a:t>
            </a: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所有</a:t>
            </a:r>
            <a:r>
              <a:rPr lang="zh-CN" sz="2400" b="0">
                <a:latin typeface="Times New Roman" panose="02020603050405020304" pitchFamily="18" charset="0"/>
                <a:ea typeface="微软雅黑" panose="020B0503020204020204" pitchFamily="34" charset="-122"/>
                <a:cs typeface="Times New Roman" panose="02020603050405020304" pitchFamily="18" charset="0"/>
              </a:rPr>
              <a:t>结点的值均小于根结点的值；（</a:t>
            </a:r>
            <a:r>
              <a:rPr lang="en-US" sz="2400" b="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）若它的右子树不空，则右子树上</a:t>
            </a: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所有</a:t>
            </a:r>
            <a:r>
              <a:rPr lang="zh-CN" sz="2400" b="0">
                <a:latin typeface="Times New Roman" panose="02020603050405020304" pitchFamily="18" charset="0"/>
                <a:ea typeface="微软雅黑" panose="020B0503020204020204" pitchFamily="34" charset="-122"/>
                <a:cs typeface="Times New Roman" panose="02020603050405020304" pitchFamily="18" charset="0"/>
              </a:rPr>
              <a:t>结点的值均大于根结点的值；（</a:t>
            </a:r>
            <a:r>
              <a:rPr lang="en-US" sz="2400" b="0">
                <a:latin typeface="Times New Roman" panose="02020603050405020304" pitchFamily="18" charset="0"/>
                <a:ea typeface="微软雅黑" panose="020B0503020204020204" pitchFamily="34" charset="-122"/>
                <a:cs typeface="Times New Roman" panose="02020603050405020304" pitchFamily="18" charset="0"/>
              </a:rPr>
              <a:t>3</a:t>
            </a:r>
            <a:r>
              <a:rPr lang="zh-CN" sz="2400" b="0">
                <a:latin typeface="Times New Roman" panose="02020603050405020304" pitchFamily="18" charset="0"/>
                <a:ea typeface="微软雅黑" panose="020B0503020204020204" pitchFamily="34" charset="-122"/>
                <a:cs typeface="Times New Roman" panose="02020603050405020304" pitchFamily="18" charset="0"/>
              </a:rPr>
              <a:t>）它的左右子树也都是二叉排序树。</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79" name="组合 78"/>
          <p:cNvGrpSpPr/>
          <p:nvPr/>
        </p:nvGrpSpPr>
        <p:grpSpPr>
          <a:xfrm>
            <a:off x="6387172" y="3237710"/>
            <a:ext cx="3394910" cy="2858018"/>
            <a:chOff x="925972" y="3235261"/>
            <a:chExt cx="3394910" cy="2858018"/>
          </a:xfrm>
          <a:solidFill>
            <a:srgbClr val="B4B4BE"/>
          </a:solidFill>
        </p:grpSpPr>
        <p:sp>
          <p:nvSpPr>
            <p:cNvPr id="80" name="Line 22"/>
            <p:cNvSpPr>
              <a:spLocks noChangeShapeType="1"/>
            </p:cNvSpPr>
            <p:nvPr/>
          </p:nvSpPr>
          <p:spPr bwMode="auto">
            <a:xfrm flipH="1">
              <a:off x="1713370" y="4311269"/>
              <a:ext cx="404813" cy="48133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81" name="Freeform 28"/>
            <p:cNvSpPr/>
            <p:nvPr/>
          </p:nvSpPr>
          <p:spPr bwMode="auto">
            <a:xfrm>
              <a:off x="2462989" y="3563556"/>
              <a:ext cx="567055" cy="450850"/>
            </a:xfrm>
            <a:custGeom>
              <a:avLst/>
              <a:gdLst>
                <a:gd name="T0" fmla="*/ 210 w 210"/>
                <a:gd name="T1" fmla="*/ 0 h 210"/>
                <a:gd name="T2" fmla="*/ 0 w 210"/>
                <a:gd name="T3" fmla="*/ 210 h 210"/>
              </a:gdLst>
              <a:ahLst/>
              <a:cxnLst>
                <a:cxn ang="0">
                  <a:pos x="T0" y="T1"/>
                </a:cxn>
                <a:cxn ang="0">
                  <a:pos x="T2" y="T3"/>
                </a:cxn>
              </a:cxnLst>
              <a:rect l="0" t="0" r="r" b="b"/>
              <a:pathLst>
                <a:path w="210" h="210">
                  <a:moveTo>
                    <a:pt x="210" y="0"/>
                  </a:moveTo>
                  <a:lnTo>
                    <a:pt x="0" y="210"/>
                  </a:lnTo>
                </a:path>
              </a:pathLst>
            </a:custGeom>
            <a:grpFill/>
            <a:ln w="28575" cmpd="sng">
              <a:solidFill>
                <a:srgbClr val="5C307D"/>
              </a:solidFill>
              <a:round/>
            </a:ln>
          </p:spPr>
          <p:txBody>
            <a:bodyPr lIns="18000" tIns="10800" rIns="18000" bIns="10800"/>
            <a:lstStyle/>
            <a:p>
              <a:endParaRPr lang="zh-CN" altLang="en-US">
                <a:solidFill>
                  <a:srgbClr val="404040"/>
                </a:solidFill>
              </a:endParaRPr>
            </a:p>
          </p:txBody>
        </p:sp>
        <p:sp>
          <p:nvSpPr>
            <p:cNvPr id="82" name="Line 36"/>
            <p:cNvSpPr>
              <a:spLocks noChangeShapeType="1"/>
            </p:cNvSpPr>
            <p:nvPr/>
          </p:nvSpPr>
          <p:spPr bwMode="auto">
            <a:xfrm>
              <a:off x="3617103" y="5149469"/>
              <a:ext cx="179388" cy="53975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83" name="Line 40"/>
            <p:cNvSpPr>
              <a:spLocks noChangeShapeType="1"/>
            </p:cNvSpPr>
            <p:nvPr/>
          </p:nvSpPr>
          <p:spPr bwMode="auto">
            <a:xfrm flipH="1">
              <a:off x="3075765" y="5146929"/>
              <a:ext cx="249238" cy="54229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84" name="Oval 50"/>
            <p:cNvSpPr>
              <a:spLocks noChangeArrowheads="1"/>
            </p:cNvSpPr>
            <p:nvPr/>
          </p:nvSpPr>
          <p:spPr bwMode="auto">
            <a:xfrm>
              <a:off x="3000835" y="3235261"/>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63</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85" name="Oval 52"/>
            <p:cNvSpPr>
              <a:spLocks noChangeArrowheads="1"/>
            </p:cNvSpPr>
            <p:nvPr/>
          </p:nvSpPr>
          <p:spPr bwMode="auto">
            <a:xfrm>
              <a:off x="3888882" y="3924236"/>
              <a:ext cx="432000" cy="432000"/>
            </a:xfrm>
            <a:prstGeom prst="ellipse">
              <a:avLst/>
            </a:prstGeom>
            <a:grpFill/>
            <a:ln w="28575">
              <a:solidFill>
                <a:srgbClr val="B42D2D"/>
              </a:solidFill>
            </a:ln>
          </p:spPr>
          <p:txBody>
            <a:bodyPr lIns="0" tIns="0" rIns="0" bIns="0"/>
            <a:lstStyle/>
            <a:p>
              <a:pPr algn="ctr">
                <a:lnSpc>
                  <a:spcPts val="2600"/>
                </a:lnSpc>
              </a:pPr>
              <a:r>
                <a:rPr lang="en-US" altLang="zh-CN" sz="2400" dirty="0">
                  <a:solidFill>
                    <a:srgbClr val="B42D2D"/>
                  </a:solidFill>
                  <a:latin typeface="Times New Roman" panose="02020603050405020304" pitchFamily="18" charset="0"/>
                  <a:cs typeface="Times New Roman" panose="02020603050405020304" pitchFamily="18" charset="0"/>
                </a:rPr>
                <a:t>60</a:t>
              </a:r>
              <a:endParaRPr lang="zh-CN" altLang="en-US" sz="2400" dirty="0">
                <a:solidFill>
                  <a:srgbClr val="B42D2D"/>
                </a:solidFill>
                <a:latin typeface="Times New Roman" panose="02020603050405020304" pitchFamily="18" charset="0"/>
                <a:cs typeface="Times New Roman" panose="02020603050405020304" pitchFamily="18" charset="0"/>
              </a:endParaRPr>
            </a:p>
          </p:txBody>
        </p:sp>
        <p:sp>
          <p:nvSpPr>
            <p:cNvPr id="86" name="Oval 54"/>
            <p:cNvSpPr>
              <a:spLocks noChangeArrowheads="1"/>
            </p:cNvSpPr>
            <p:nvPr/>
          </p:nvSpPr>
          <p:spPr bwMode="auto">
            <a:xfrm>
              <a:off x="2058812" y="3924236"/>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55</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87" name="Oval 56"/>
            <p:cNvSpPr>
              <a:spLocks noChangeArrowheads="1"/>
            </p:cNvSpPr>
            <p:nvPr/>
          </p:nvSpPr>
          <p:spPr bwMode="auto">
            <a:xfrm>
              <a:off x="1393650" y="4777359"/>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42</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88" name="Oval 58"/>
            <p:cNvSpPr>
              <a:spLocks noChangeArrowheads="1"/>
            </p:cNvSpPr>
            <p:nvPr/>
          </p:nvSpPr>
          <p:spPr bwMode="auto">
            <a:xfrm>
              <a:off x="2479500" y="4777359"/>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58</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89" name="Oval 60"/>
            <p:cNvSpPr>
              <a:spLocks noChangeArrowheads="1"/>
            </p:cNvSpPr>
            <p:nvPr/>
          </p:nvSpPr>
          <p:spPr bwMode="auto">
            <a:xfrm>
              <a:off x="925972" y="5661279"/>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25</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91" name="Oval 62"/>
            <p:cNvSpPr>
              <a:spLocks noChangeArrowheads="1"/>
            </p:cNvSpPr>
            <p:nvPr/>
          </p:nvSpPr>
          <p:spPr bwMode="auto">
            <a:xfrm>
              <a:off x="1815607" y="5661279"/>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45</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93" name="Oval 64"/>
            <p:cNvSpPr>
              <a:spLocks noChangeArrowheads="1"/>
            </p:cNvSpPr>
            <p:nvPr/>
          </p:nvSpPr>
          <p:spPr bwMode="auto">
            <a:xfrm>
              <a:off x="2802715" y="5661279"/>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65</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95" name="Oval 66"/>
            <p:cNvSpPr>
              <a:spLocks noChangeArrowheads="1"/>
            </p:cNvSpPr>
            <p:nvPr/>
          </p:nvSpPr>
          <p:spPr bwMode="auto">
            <a:xfrm>
              <a:off x="3655202" y="5661279"/>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85</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97" name="Oval 68"/>
            <p:cNvSpPr>
              <a:spLocks noChangeArrowheads="1"/>
            </p:cNvSpPr>
            <p:nvPr/>
          </p:nvSpPr>
          <p:spPr bwMode="auto">
            <a:xfrm>
              <a:off x="3251660" y="4777359"/>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70</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98" name="Line 36"/>
            <p:cNvSpPr>
              <a:spLocks noChangeShapeType="1"/>
            </p:cNvSpPr>
            <p:nvPr/>
          </p:nvSpPr>
          <p:spPr bwMode="auto">
            <a:xfrm>
              <a:off x="1756393" y="5144643"/>
              <a:ext cx="179388" cy="53975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100" name="Line 40"/>
            <p:cNvSpPr>
              <a:spLocks noChangeShapeType="1"/>
            </p:cNvSpPr>
            <p:nvPr/>
          </p:nvSpPr>
          <p:spPr bwMode="auto">
            <a:xfrm flipH="1">
              <a:off x="1215055" y="5142103"/>
              <a:ext cx="249238" cy="54229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101" name="Line 22"/>
            <p:cNvSpPr>
              <a:spLocks noChangeShapeType="1"/>
            </p:cNvSpPr>
            <p:nvPr/>
          </p:nvSpPr>
          <p:spPr bwMode="auto">
            <a:xfrm flipH="1">
              <a:off x="3597576" y="4336923"/>
              <a:ext cx="404813" cy="48133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102" name="Line 22"/>
            <p:cNvSpPr>
              <a:spLocks noChangeShapeType="1"/>
            </p:cNvSpPr>
            <p:nvPr/>
          </p:nvSpPr>
          <p:spPr bwMode="auto">
            <a:xfrm>
              <a:off x="2388503" y="4321683"/>
              <a:ext cx="306997" cy="470916"/>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103" name="Freeform 28"/>
            <p:cNvSpPr/>
            <p:nvPr/>
          </p:nvSpPr>
          <p:spPr bwMode="auto">
            <a:xfrm flipH="1">
              <a:off x="3400132" y="3564263"/>
              <a:ext cx="567055" cy="450850"/>
            </a:xfrm>
            <a:custGeom>
              <a:avLst/>
              <a:gdLst>
                <a:gd name="T0" fmla="*/ 210 w 210"/>
                <a:gd name="T1" fmla="*/ 0 h 210"/>
                <a:gd name="T2" fmla="*/ 0 w 210"/>
                <a:gd name="T3" fmla="*/ 210 h 210"/>
              </a:gdLst>
              <a:ahLst/>
              <a:cxnLst>
                <a:cxn ang="0">
                  <a:pos x="T0" y="T1"/>
                </a:cxn>
                <a:cxn ang="0">
                  <a:pos x="T2" y="T3"/>
                </a:cxn>
              </a:cxnLst>
              <a:rect l="0" t="0" r="r" b="b"/>
              <a:pathLst>
                <a:path w="210" h="210">
                  <a:moveTo>
                    <a:pt x="210" y="0"/>
                  </a:moveTo>
                  <a:lnTo>
                    <a:pt x="0" y="210"/>
                  </a:lnTo>
                </a:path>
              </a:pathLst>
            </a:custGeom>
            <a:grpFill/>
            <a:ln w="28575" cmpd="sng">
              <a:solidFill>
                <a:srgbClr val="5C307D"/>
              </a:solidFill>
              <a:round/>
            </a:ln>
          </p:spPr>
          <p:txBody>
            <a:bodyPr lIns="18000" tIns="10800" rIns="18000" bIns="10800"/>
            <a:lstStyle/>
            <a:p>
              <a:endParaRPr lang="zh-CN" altLang="en-US">
                <a:solidFill>
                  <a:srgbClr val="404040"/>
                </a:solidFill>
              </a:endParaRPr>
            </a:p>
          </p:txBody>
        </p:sp>
      </p:grpSp>
      <p:grpSp>
        <p:nvGrpSpPr>
          <p:cNvPr id="49" name="组合 48"/>
          <p:cNvGrpSpPr/>
          <p:nvPr/>
        </p:nvGrpSpPr>
        <p:grpSpPr>
          <a:xfrm>
            <a:off x="1357972" y="3237710"/>
            <a:ext cx="3394910" cy="2858018"/>
            <a:chOff x="1357972" y="3237710"/>
            <a:chExt cx="3394910" cy="2858018"/>
          </a:xfrm>
          <a:solidFill>
            <a:srgbClr val="B4B4BE"/>
          </a:solidFill>
        </p:grpSpPr>
        <p:sp>
          <p:nvSpPr>
            <p:cNvPr id="50" name="Line 22"/>
            <p:cNvSpPr>
              <a:spLocks noChangeShapeType="1"/>
            </p:cNvSpPr>
            <p:nvPr/>
          </p:nvSpPr>
          <p:spPr bwMode="auto">
            <a:xfrm flipH="1">
              <a:off x="2145370" y="4313718"/>
              <a:ext cx="404813" cy="48133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51" name="Freeform 28"/>
            <p:cNvSpPr/>
            <p:nvPr/>
          </p:nvSpPr>
          <p:spPr bwMode="auto">
            <a:xfrm>
              <a:off x="2894989" y="3566005"/>
              <a:ext cx="567055" cy="450850"/>
            </a:xfrm>
            <a:custGeom>
              <a:avLst/>
              <a:gdLst>
                <a:gd name="T0" fmla="*/ 210 w 210"/>
                <a:gd name="T1" fmla="*/ 0 h 210"/>
                <a:gd name="T2" fmla="*/ 0 w 210"/>
                <a:gd name="T3" fmla="*/ 210 h 210"/>
              </a:gdLst>
              <a:ahLst/>
              <a:cxnLst>
                <a:cxn ang="0">
                  <a:pos x="T0" y="T1"/>
                </a:cxn>
                <a:cxn ang="0">
                  <a:pos x="T2" y="T3"/>
                </a:cxn>
              </a:cxnLst>
              <a:rect l="0" t="0" r="r" b="b"/>
              <a:pathLst>
                <a:path w="210" h="210">
                  <a:moveTo>
                    <a:pt x="210" y="0"/>
                  </a:moveTo>
                  <a:lnTo>
                    <a:pt x="0" y="210"/>
                  </a:lnTo>
                </a:path>
              </a:pathLst>
            </a:custGeom>
            <a:grpFill/>
            <a:ln w="28575" cmpd="sng">
              <a:solidFill>
                <a:srgbClr val="5C307D"/>
              </a:solidFill>
              <a:round/>
            </a:ln>
          </p:spPr>
          <p:txBody>
            <a:bodyPr lIns="18000" tIns="10800" rIns="18000" bIns="10800"/>
            <a:lstStyle/>
            <a:p>
              <a:endParaRPr lang="zh-CN" altLang="en-US">
                <a:solidFill>
                  <a:srgbClr val="404040"/>
                </a:solidFill>
              </a:endParaRPr>
            </a:p>
          </p:txBody>
        </p:sp>
        <p:sp>
          <p:nvSpPr>
            <p:cNvPr id="52" name="Line 36"/>
            <p:cNvSpPr>
              <a:spLocks noChangeShapeType="1"/>
            </p:cNvSpPr>
            <p:nvPr/>
          </p:nvSpPr>
          <p:spPr bwMode="auto">
            <a:xfrm>
              <a:off x="4049103" y="5151918"/>
              <a:ext cx="179388" cy="53975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54" name="Line 40"/>
            <p:cNvSpPr>
              <a:spLocks noChangeShapeType="1"/>
            </p:cNvSpPr>
            <p:nvPr/>
          </p:nvSpPr>
          <p:spPr bwMode="auto">
            <a:xfrm flipH="1">
              <a:off x="3507765" y="5149378"/>
              <a:ext cx="249238" cy="54229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56" name="Oval 50"/>
            <p:cNvSpPr>
              <a:spLocks noChangeArrowheads="1"/>
            </p:cNvSpPr>
            <p:nvPr/>
          </p:nvSpPr>
          <p:spPr bwMode="auto">
            <a:xfrm>
              <a:off x="3432835" y="3237710"/>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63</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58" name="Oval 52"/>
            <p:cNvSpPr>
              <a:spLocks noChangeArrowheads="1"/>
            </p:cNvSpPr>
            <p:nvPr/>
          </p:nvSpPr>
          <p:spPr bwMode="auto">
            <a:xfrm>
              <a:off x="4320882" y="3926685"/>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90</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60" name="Oval 54"/>
            <p:cNvSpPr>
              <a:spLocks noChangeArrowheads="1"/>
            </p:cNvSpPr>
            <p:nvPr/>
          </p:nvSpPr>
          <p:spPr bwMode="auto">
            <a:xfrm>
              <a:off x="2490812" y="3926685"/>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55</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62" name="Oval 56"/>
            <p:cNvSpPr>
              <a:spLocks noChangeArrowheads="1"/>
            </p:cNvSpPr>
            <p:nvPr/>
          </p:nvSpPr>
          <p:spPr bwMode="auto">
            <a:xfrm>
              <a:off x="1825650" y="4779808"/>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42</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64" name="Oval 58"/>
            <p:cNvSpPr>
              <a:spLocks noChangeArrowheads="1"/>
            </p:cNvSpPr>
            <p:nvPr/>
          </p:nvSpPr>
          <p:spPr bwMode="auto">
            <a:xfrm>
              <a:off x="3140100" y="4779808"/>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58</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66" name="Oval 60"/>
            <p:cNvSpPr>
              <a:spLocks noChangeArrowheads="1"/>
            </p:cNvSpPr>
            <p:nvPr/>
          </p:nvSpPr>
          <p:spPr bwMode="auto">
            <a:xfrm>
              <a:off x="1357972" y="5663728"/>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25</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68" name="Oval 62"/>
            <p:cNvSpPr>
              <a:spLocks noChangeArrowheads="1"/>
            </p:cNvSpPr>
            <p:nvPr/>
          </p:nvSpPr>
          <p:spPr bwMode="auto">
            <a:xfrm>
              <a:off x="2247607" y="5663728"/>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45</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70" name="Oval 64"/>
            <p:cNvSpPr>
              <a:spLocks noChangeArrowheads="1"/>
            </p:cNvSpPr>
            <p:nvPr/>
          </p:nvSpPr>
          <p:spPr bwMode="auto">
            <a:xfrm>
              <a:off x="3234715" y="5663728"/>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65</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72" name="Oval 66"/>
            <p:cNvSpPr>
              <a:spLocks noChangeArrowheads="1"/>
            </p:cNvSpPr>
            <p:nvPr/>
          </p:nvSpPr>
          <p:spPr bwMode="auto">
            <a:xfrm>
              <a:off x="4087202" y="5663728"/>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85</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78" name="Line 36"/>
            <p:cNvSpPr>
              <a:spLocks noChangeShapeType="1"/>
            </p:cNvSpPr>
            <p:nvPr/>
          </p:nvSpPr>
          <p:spPr bwMode="auto">
            <a:xfrm>
              <a:off x="2188393" y="5147092"/>
              <a:ext cx="179388" cy="53975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90" name="Line 40"/>
            <p:cNvSpPr>
              <a:spLocks noChangeShapeType="1"/>
            </p:cNvSpPr>
            <p:nvPr/>
          </p:nvSpPr>
          <p:spPr bwMode="auto">
            <a:xfrm flipH="1">
              <a:off x="1647055" y="5144552"/>
              <a:ext cx="249238" cy="54229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92" name="Freeform 28"/>
            <p:cNvSpPr/>
            <p:nvPr/>
          </p:nvSpPr>
          <p:spPr bwMode="auto">
            <a:xfrm flipH="1">
              <a:off x="3832132" y="3536232"/>
              <a:ext cx="567055" cy="450850"/>
            </a:xfrm>
            <a:custGeom>
              <a:avLst/>
              <a:gdLst>
                <a:gd name="T0" fmla="*/ 210 w 210"/>
                <a:gd name="T1" fmla="*/ 0 h 210"/>
                <a:gd name="T2" fmla="*/ 0 w 210"/>
                <a:gd name="T3" fmla="*/ 210 h 210"/>
              </a:gdLst>
              <a:ahLst/>
              <a:cxnLst>
                <a:cxn ang="0">
                  <a:pos x="T0" y="T1"/>
                </a:cxn>
                <a:cxn ang="0">
                  <a:pos x="T2" y="T3"/>
                </a:cxn>
              </a:cxnLst>
              <a:rect l="0" t="0" r="r" b="b"/>
              <a:pathLst>
                <a:path w="210" h="210">
                  <a:moveTo>
                    <a:pt x="210" y="0"/>
                  </a:moveTo>
                  <a:lnTo>
                    <a:pt x="0" y="210"/>
                  </a:lnTo>
                </a:path>
              </a:pathLst>
            </a:custGeom>
            <a:grpFill/>
            <a:ln w="28575" cmpd="sng">
              <a:solidFill>
                <a:srgbClr val="5C307D"/>
              </a:solidFill>
              <a:round/>
            </a:ln>
          </p:spPr>
          <p:txBody>
            <a:bodyPr lIns="18000" tIns="10800" rIns="18000" bIns="10800"/>
            <a:lstStyle/>
            <a:p>
              <a:endParaRPr lang="zh-CN" altLang="en-US">
                <a:solidFill>
                  <a:srgbClr val="404040"/>
                </a:solidFill>
              </a:endParaRPr>
            </a:p>
          </p:txBody>
        </p:sp>
        <p:sp>
          <p:nvSpPr>
            <p:cNvPr id="94" name="Line 22"/>
            <p:cNvSpPr>
              <a:spLocks noChangeShapeType="1"/>
            </p:cNvSpPr>
            <p:nvPr/>
          </p:nvSpPr>
          <p:spPr bwMode="auto">
            <a:xfrm flipH="1">
              <a:off x="4018623" y="4321509"/>
              <a:ext cx="404813" cy="48133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96" name="Oval 56"/>
            <p:cNvSpPr>
              <a:spLocks noChangeArrowheads="1"/>
            </p:cNvSpPr>
            <p:nvPr/>
          </p:nvSpPr>
          <p:spPr bwMode="auto">
            <a:xfrm>
              <a:off x="3698903" y="4787599"/>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70</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99" name="Line 22"/>
            <p:cNvSpPr>
              <a:spLocks noChangeShapeType="1"/>
            </p:cNvSpPr>
            <p:nvPr/>
          </p:nvSpPr>
          <p:spPr bwMode="auto">
            <a:xfrm>
              <a:off x="2844155" y="4321509"/>
              <a:ext cx="404813" cy="48133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14.2.3  二叉查找树</a:t>
            </a:r>
          </a:p>
        </p:txBody>
      </p:sp>
      <p:sp>
        <p:nvSpPr>
          <p:cNvPr id="3" name="文本框 2"/>
          <p:cNvSpPr txBox="1"/>
          <p:nvPr/>
        </p:nvSpPr>
        <p:spPr>
          <a:xfrm>
            <a:off x="434975" y="812165"/>
            <a:ext cx="10991850"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设计舍伍德型概率算法构造二叉查找树，使得二叉查找树左右子树的结点数大致相等。</a:t>
            </a:r>
          </a:p>
        </p:txBody>
      </p:sp>
      <p:sp>
        <p:nvSpPr>
          <p:cNvPr id="33" name="Oval 50"/>
          <p:cNvSpPr>
            <a:spLocks noChangeArrowheads="1"/>
          </p:cNvSpPr>
          <p:nvPr/>
        </p:nvSpPr>
        <p:spPr bwMode="auto">
          <a:xfrm>
            <a:off x="9650755" y="2575836"/>
            <a:ext cx="432000" cy="432000"/>
          </a:xfrm>
          <a:prstGeom prst="ellipse">
            <a:avLst/>
          </a:prstGeom>
          <a:solidFill>
            <a:srgbClr val="B4B4BE"/>
          </a:solid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63</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grpSp>
        <p:nvGrpSpPr>
          <p:cNvPr id="4" name="组合 3"/>
          <p:cNvGrpSpPr/>
          <p:nvPr/>
        </p:nvGrpSpPr>
        <p:grpSpPr>
          <a:xfrm>
            <a:off x="8708732" y="2904131"/>
            <a:ext cx="971232" cy="792680"/>
            <a:chOff x="8312492" y="1913531"/>
            <a:chExt cx="971232" cy="792680"/>
          </a:xfrm>
          <a:solidFill>
            <a:srgbClr val="B4B4BE"/>
          </a:solidFill>
        </p:grpSpPr>
        <p:sp>
          <p:nvSpPr>
            <p:cNvPr id="29" name="Freeform 28"/>
            <p:cNvSpPr/>
            <p:nvPr/>
          </p:nvSpPr>
          <p:spPr bwMode="auto">
            <a:xfrm>
              <a:off x="8716669" y="1913531"/>
              <a:ext cx="567055" cy="450850"/>
            </a:xfrm>
            <a:custGeom>
              <a:avLst/>
              <a:gdLst>
                <a:gd name="T0" fmla="*/ 210 w 210"/>
                <a:gd name="T1" fmla="*/ 0 h 210"/>
                <a:gd name="T2" fmla="*/ 0 w 210"/>
                <a:gd name="T3" fmla="*/ 210 h 210"/>
              </a:gdLst>
              <a:ahLst/>
              <a:cxnLst>
                <a:cxn ang="0">
                  <a:pos x="T0" y="T1"/>
                </a:cxn>
                <a:cxn ang="0">
                  <a:pos x="T2" y="T3"/>
                </a:cxn>
              </a:cxnLst>
              <a:rect l="0" t="0" r="r" b="b"/>
              <a:pathLst>
                <a:path w="210" h="210">
                  <a:moveTo>
                    <a:pt x="210" y="0"/>
                  </a:moveTo>
                  <a:lnTo>
                    <a:pt x="0" y="210"/>
                  </a:lnTo>
                </a:path>
              </a:pathLst>
            </a:custGeom>
            <a:grpFill/>
            <a:ln w="28575" cmpd="sng">
              <a:solidFill>
                <a:srgbClr val="5C307D"/>
              </a:solidFill>
              <a:round/>
            </a:ln>
          </p:spPr>
          <p:txBody>
            <a:bodyPr lIns="18000" tIns="10800" rIns="18000" bIns="10800"/>
            <a:lstStyle/>
            <a:p>
              <a:endParaRPr lang="zh-CN" altLang="en-US">
                <a:solidFill>
                  <a:srgbClr val="404040"/>
                </a:solidFill>
              </a:endParaRPr>
            </a:p>
          </p:txBody>
        </p:sp>
        <p:sp>
          <p:nvSpPr>
            <p:cNvPr id="35" name="Oval 54"/>
            <p:cNvSpPr>
              <a:spLocks noChangeArrowheads="1"/>
            </p:cNvSpPr>
            <p:nvPr/>
          </p:nvSpPr>
          <p:spPr bwMode="auto">
            <a:xfrm>
              <a:off x="8312492" y="2274211"/>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55</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grpSp>
      <p:grpSp>
        <p:nvGrpSpPr>
          <p:cNvPr id="5" name="组合 5"/>
          <p:cNvGrpSpPr/>
          <p:nvPr/>
        </p:nvGrpSpPr>
        <p:grpSpPr>
          <a:xfrm>
            <a:off x="8043570" y="3651844"/>
            <a:ext cx="724533" cy="898090"/>
            <a:chOff x="7647330" y="2661244"/>
            <a:chExt cx="724533" cy="898090"/>
          </a:xfrm>
          <a:solidFill>
            <a:srgbClr val="B4B4BE"/>
          </a:solidFill>
        </p:grpSpPr>
        <p:sp>
          <p:nvSpPr>
            <p:cNvPr id="28" name="Line 22"/>
            <p:cNvSpPr>
              <a:spLocks noChangeShapeType="1"/>
            </p:cNvSpPr>
            <p:nvPr/>
          </p:nvSpPr>
          <p:spPr bwMode="auto">
            <a:xfrm flipH="1">
              <a:off x="7967050" y="2661244"/>
              <a:ext cx="404813" cy="48133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36" name="Oval 56"/>
            <p:cNvSpPr>
              <a:spLocks noChangeArrowheads="1"/>
            </p:cNvSpPr>
            <p:nvPr/>
          </p:nvSpPr>
          <p:spPr bwMode="auto">
            <a:xfrm>
              <a:off x="7647330" y="3127334"/>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42</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grpSp>
      <p:grpSp>
        <p:nvGrpSpPr>
          <p:cNvPr id="6" name="组合 12"/>
          <p:cNvGrpSpPr/>
          <p:nvPr/>
        </p:nvGrpSpPr>
        <p:grpSpPr>
          <a:xfrm>
            <a:off x="9452635" y="4487504"/>
            <a:ext cx="522288" cy="946350"/>
            <a:chOff x="9056395" y="3496904"/>
            <a:chExt cx="522288" cy="946350"/>
          </a:xfrm>
          <a:solidFill>
            <a:srgbClr val="B4B4BE"/>
          </a:solidFill>
        </p:grpSpPr>
        <p:sp>
          <p:nvSpPr>
            <p:cNvPr id="31" name="Line 40"/>
            <p:cNvSpPr>
              <a:spLocks noChangeShapeType="1"/>
            </p:cNvSpPr>
            <p:nvPr/>
          </p:nvSpPr>
          <p:spPr bwMode="auto">
            <a:xfrm flipH="1">
              <a:off x="9329445" y="3496904"/>
              <a:ext cx="249238" cy="54229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42" name="Oval 64"/>
            <p:cNvSpPr>
              <a:spLocks noChangeArrowheads="1"/>
            </p:cNvSpPr>
            <p:nvPr/>
          </p:nvSpPr>
          <p:spPr bwMode="auto">
            <a:xfrm>
              <a:off x="9056395" y="4011254"/>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65</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grpSp>
      <p:grpSp>
        <p:nvGrpSpPr>
          <p:cNvPr id="8" name="组合 13"/>
          <p:cNvGrpSpPr/>
          <p:nvPr/>
        </p:nvGrpSpPr>
        <p:grpSpPr>
          <a:xfrm>
            <a:off x="10267023" y="4490044"/>
            <a:ext cx="470099" cy="943810"/>
            <a:chOff x="9870783" y="3499444"/>
            <a:chExt cx="470099" cy="943810"/>
          </a:xfrm>
          <a:solidFill>
            <a:srgbClr val="B4B4BE"/>
          </a:solidFill>
        </p:grpSpPr>
        <p:sp>
          <p:nvSpPr>
            <p:cNvPr id="10" name="Line 36"/>
            <p:cNvSpPr>
              <a:spLocks noChangeShapeType="1"/>
            </p:cNvSpPr>
            <p:nvPr/>
          </p:nvSpPr>
          <p:spPr bwMode="auto">
            <a:xfrm>
              <a:off x="9870783" y="3499444"/>
              <a:ext cx="179388" cy="53975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43" name="Oval 66"/>
            <p:cNvSpPr>
              <a:spLocks noChangeArrowheads="1"/>
            </p:cNvSpPr>
            <p:nvPr/>
          </p:nvSpPr>
          <p:spPr bwMode="auto">
            <a:xfrm>
              <a:off x="9908882" y="4011254"/>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85</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grpSp>
      <p:grpSp>
        <p:nvGrpSpPr>
          <p:cNvPr id="11" name="组合 11"/>
          <p:cNvGrpSpPr/>
          <p:nvPr/>
        </p:nvGrpSpPr>
        <p:grpSpPr>
          <a:xfrm>
            <a:off x="8406313" y="4485218"/>
            <a:ext cx="491214" cy="948636"/>
            <a:chOff x="8010073" y="3494618"/>
            <a:chExt cx="491214" cy="948636"/>
          </a:xfrm>
          <a:solidFill>
            <a:srgbClr val="B4B4BE"/>
          </a:solidFill>
        </p:grpSpPr>
        <p:sp>
          <p:nvSpPr>
            <p:cNvPr id="41" name="Oval 62"/>
            <p:cNvSpPr>
              <a:spLocks noChangeArrowheads="1"/>
            </p:cNvSpPr>
            <p:nvPr/>
          </p:nvSpPr>
          <p:spPr bwMode="auto">
            <a:xfrm>
              <a:off x="8069287" y="4011254"/>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45</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44" name="Line 36"/>
            <p:cNvSpPr>
              <a:spLocks noChangeShapeType="1"/>
            </p:cNvSpPr>
            <p:nvPr/>
          </p:nvSpPr>
          <p:spPr bwMode="auto">
            <a:xfrm>
              <a:off x="8010073" y="3494618"/>
              <a:ext cx="179388" cy="53975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grpSp>
      <p:grpSp>
        <p:nvGrpSpPr>
          <p:cNvPr id="12" name="组合 10"/>
          <p:cNvGrpSpPr/>
          <p:nvPr/>
        </p:nvGrpSpPr>
        <p:grpSpPr>
          <a:xfrm>
            <a:off x="7575892" y="4482678"/>
            <a:ext cx="538321" cy="951176"/>
            <a:chOff x="7179652" y="3492078"/>
            <a:chExt cx="538321" cy="951176"/>
          </a:xfrm>
          <a:solidFill>
            <a:srgbClr val="B4B4BE"/>
          </a:solidFill>
        </p:grpSpPr>
        <p:sp>
          <p:nvSpPr>
            <p:cNvPr id="40" name="Oval 60"/>
            <p:cNvSpPr>
              <a:spLocks noChangeArrowheads="1"/>
            </p:cNvSpPr>
            <p:nvPr/>
          </p:nvSpPr>
          <p:spPr bwMode="auto">
            <a:xfrm>
              <a:off x="7179652" y="4011254"/>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25</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45" name="Line 40"/>
            <p:cNvSpPr>
              <a:spLocks noChangeShapeType="1"/>
            </p:cNvSpPr>
            <p:nvPr/>
          </p:nvSpPr>
          <p:spPr bwMode="auto">
            <a:xfrm flipH="1">
              <a:off x="7468735" y="3492078"/>
              <a:ext cx="249238" cy="54229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grpSp>
      <p:grpSp>
        <p:nvGrpSpPr>
          <p:cNvPr id="13" name="组合 2"/>
          <p:cNvGrpSpPr/>
          <p:nvPr/>
        </p:nvGrpSpPr>
        <p:grpSpPr>
          <a:xfrm>
            <a:off x="10050052" y="2874358"/>
            <a:ext cx="920750" cy="822453"/>
            <a:chOff x="9653812" y="1883758"/>
            <a:chExt cx="920750" cy="822453"/>
          </a:xfrm>
          <a:solidFill>
            <a:srgbClr val="B4B4BE"/>
          </a:solidFill>
        </p:grpSpPr>
        <p:sp>
          <p:nvSpPr>
            <p:cNvPr id="34" name="Oval 52"/>
            <p:cNvSpPr>
              <a:spLocks noChangeArrowheads="1"/>
            </p:cNvSpPr>
            <p:nvPr/>
          </p:nvSpPr>
          <p:spPr bwMode="auto">
            <a:xfrm>
              <a:off x="10142562" y="2274211"/>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90</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46" name="Freeform 28"/>
            <p:cNvSpPr/>
            <p:nvPr/>
          </p:nvSpPr>
          <p:spPr bwMode="auto">
            <a:xfrm flipH="1">
              <a:off x="9653812" y="1883758"/>
              <a:ext cx="567055" cy="450850"/>
            </a:xfrm>
            <a:custGeom>
              <a:avLst/>
              <a:gdLst>
                <a:gd name="T0" fmla="*/ 210 w 210"/>
                <a:gd name="T1" fmla="*/ 0 h 210"/>
                <a:gd name="T2" fmla="*/ 0 w 210"/>
                <a:gd name="T3" fmla="*/ 210 h 210"/>
              </a:gdLst>
              <a:ahLst/>
              <a:cxnLst>
                <a:cxn ang="0">
                  <a:pos x="T0" y="T1"/>
                </a:cxn>
                <a:cxn ang="0">
                  <a:pos x="T2" y="T3"/>
                </a:cxn>
              </a:cxnLst>
              <a:rect l="0" t="0" r="r" b="b"/>
              <a:pathLst>
                <a:path w="210" h="210">
                  <a:moveTo>
                    <a:pt x="210" y="0"/>
                  </a:moveTo>
                  <a:lnTo>
                    <a:pt x="0" y="210"/>
                  </a:lnTo>
                </a:path>
              </a:pathLst>
            </a:custGeom>
            <a:grpFill/>
            <a:ln w="28575" cmpd="sng">
              <a:solidFill>
                <a:srgbClr val="5C307D"/>
              </a:solidFill>
              <a:round/>
            </a:ln>
          </p:spPr>
          <p:txBody>
            <a:bodyPr lIns="18000" tIns="10800" rIns="18000" bIns="10800"/>
            <a:lstStyle/>
            <a:p>
              <a:endParaRPr lang="zh-CN" altLang="en-US">
                <a:solidFill>
                  <a:srgbClr val="404040"/>
                </a:solidFill>
              </a:endParaRPr>
            </a:p>
          </p:txBody>
        </p:sp>
      </p:grpSp>
      <p:grpSp>
        <p:nvGrpSpPr>
          <p:cNvPr id="14" name="组合 13"/>
          <p:cNvGrpSpPr/>
          <p:nvPr/>
        </p:nvGrpSpPr>
        <p:grpSpPr>
          <a:xfrm>
            <a:off x="9916823" y="3659635"/>
            <a:ext cx="724533" cy="898090"/>
            <a:chOff x="9520583" y="2669035"/>
            <a:chExt cx="724533" cy="898090"/>
          </a:xfrm>
          <a:solidFill>
            <a:srgbClr val="B4B4BE"/>
          </a:solidFill>
        </p:grpSpPr>
        <p:sp>
          <p:nvSpPr>
            <p:cNvPr id="47" name="Line 22"/>
            <p:cNvSpPr>
              <a:spLocks noChangeShapeType="1"/>
            </p:cNvSpPr>
            <p:nvPr/>
          </p:nvSpPr>
          <p:spPr bwMode="auto">
            <a:xfrm flipH="1">
              <a:off x="9840303" y="2669035"/>
              <a:ext cx="404813" cy="48133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sp>
          <p:nvSpPr>
            <p:cNvPr id="48" name="Oval 56"/>
            <p:cNvSpPr>
              <a:spLocks noChangeArrowheads="1"/>
            </p:cNvSpPr>
            <p:nvPr/>
          </p:nvSpPr>
          <p:spPr bwMode="auto">
            <a:xfrm>
              <a:off x="9520583" y="3135125"/>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70</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grpSp>
      <p:grpSp>
        <p:nvGrpSpPr>
          <p:cNvPr id="15" name="组合 7"/>
          <p:cNvGrpSpPr/>
          <p:nvPr/>
        </p:nvGrpSpPr>
        <p:grpSpPr>
          <a:xfrm>
            <a:off x="9062075" y="3659635"/>
            <a:ext cx="727945" cy="890299"/>
            <a:chOff x="8665835" y="2669035"/>
            <a:chExt cx="727945" cy="890299"/>
          </a:xfrm>
          <a:solidFill>
            <a:srgbClr val="B4B4BE"/>
          </a:solidFill>
        </p:grpSpPr>
        <p:sp>
          <p:nvSpPr>
            <p:cNvPr id="39" name="Oval 58"/>
            <p:cNvSpPr>
              <a:spLocks noChangeArrowheads="1"/>
            </p:cNvSpPr>
            <p:nvPr/>
          </p:nvSpPr>
          <p:spPr bwMode="auto">
            <a:xfrm>
              <a:off x="8961780" y="3127334"/>
              <a:ext cx="432000" cy="432000"/>
            </a:xfrm>
            <a:prstGeom prst="ellipse">
              <a:avLst/>
            </a:prstGeom>
            <a:grpFill/>
            <a:ln w="28575">
              <a:solidFill>
                <a:srgbClr val="507D7D"/>
              </a:solidFill>
            </a:ln>
          </p:spPr>
          <p:txBody>
            <a:bodyPr lIns="0" tIns="0" rIns="0" bIns="0"/>
            <a:lstStyle/>
            <a:p>
              <a:pPr algn="ctr">
                <a:lnSpc>
                  <a:spcPts val="2600"/>
                </a:lnSpc>
              </a:pPr>
              <a:r>
                <a:rPr lang="en-US" altLang="zh-CN" sz="2400" dirty="0">
                  <a:solidFill>
                    <a:srgbClr val="404040"/>
                  </a:solidFill>
                  <a:latin typeface="Times New Roman" panose="02020603050405020304" pitchFamily="18" charset="0"/>
                  <a:cs typeface="Times New Roman" panose="02020603050405020304" pitchFamily="18" charset="0"/>
                </a:rPr>
                <a:t>58</a:t>
              </a:r>
              <a:endParaRPr lang="zh-CN" altLang="en-US" sz="2400" dirty="0">
                <a:solidFill>
                  <a:srgbClr val="404040"/>
                </a:solidFill>
                <a:latin typeface="Times New Roman" panose="02020603050405020304" pitchFamily="18" charset="0"/>
                <a:cs typeface="Times New Roman" panose="02020603050405020304" pitchFamily="18" charset="0"/>
              </a:endParaRPr>
            </a:p>
          </p:txBody>
        </p:sp>
        <p:sp>
          <p:nvSpPr>
            <p:cNvPr id="49" name="Line 22"/>
            <p:cNvSpPr>
              <a:spLocks noChangeShapeType="1"/>
            </p:cNvSpPr>
            <p:nvPr/>
          </p:nvSpPr>
          <p:spPr bwMode="auto">
            <a:xfrm>
              <a:off x="8665835" y="2669035"/>
              <a:ext cx="404813" cy="481330"/>
            </a:xfrm>
            <a:prstGeom prst="line">
              <a:avLst/>
            </a:prstGeom>
            <a:grpFill/>
            <a:ln w="28575">
              <a:solidFill>
                <a:srgbClr val="5C307D"/>
              </a:solidFill>
              <a:round/>
            </a:ln>
          </p:spPr>
          <p:txBody>
            <a:bodyPr lIns="18000" tIns="10800" rIns="18000" bIns="10800"/>
            <a:lstStyle/>
            <a:p>
              <a:endParaRPr lang="zh-CN" altLang="en-US">
                <a:solidFill>
                  <a:srgbClr val="404040"/>
                </a:solidFill>
              </a:endParaRPr>
            </a:p>
          </p:txBody>
        </p:sp>
      </p:grpSp>
      <p:sp>
        <p:nvSpPr>
          <p:cNvPr id="50" name="Text Box 19"/>
          <p:cNvSpPr txBox="1">
            <a:spLocks noChangeArrowheads="1"/>
          </p:cNvSpPr>
          <p:nvPr/>
        </p:nvSpPr>
        <p:spPr bwMode="auto">
          <a:xfrm>
            <a:off x="1330325" y="2874645"/>
            <a:ext cx="5462905" cy="1420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20000"/>
              </a:lnSpc>
              <a:spcBef>
                <a:spcPts val="50"/>
              </a:spcBef>
              <a:spcAft>
                <a:spcPts val="0"/>
              </a:spcAft>
            </a:pPr>
            <a:r>
              <a:rPr lang="zh-CN" altLang="en-US" sz="240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例如，给定查找集合</a:t>
            </a:r>
            <a:r>
              <a:rPr lang="en-US" altLang="zh-CN" sz="240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{63, 55, 42, 45, 58, 90, 70, 25, 85, 65}</a:t>
            </a:r>
            <a:r>
              <a:rPr lang="zh-CN" altLang="en-US" sz="2400" dirty="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，构造二叉排序树的过程如下：</a:t>
            </a:r>
          </a:p>
        </p:txBody>
      </p:sp>
      <p:sp>
        <p:nvSpPr>
          <p:cNvPr id="2" name="文本框 1"/>
          <p:cNvSpPr txBox="1"/>
          <p:nvPr/>
        </p:nvSpPr>
        <p:spPr>
          <a:xfrm>
            <a:off x="434975" y="1799590"/>
            <a:ext cx="10991850" cy="53403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构造二叉查找树的过程是从空的二叉查找树开始，依次插入一个个结点。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up)">
                                      <p:cBhvr>
                                        <p:cTn id="35" dur="500"/>
                                        <p:tgtEl>
                                          <p:spTgt spid="15"/>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up)">
                                      <p:cBhvr>
                                        <p:cTn id="40" dur="500"/>
                                        <p:tgtEl>
                                          <p:spTgt spid="13"/>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up)">
                                      <p:cBhvr>
                                        <p:cTn id="45" dur="500"/>
                                        <p:tgtEl>
                                          <p:spTgt spid="14"/>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up)">
                                      <p:cBhvr>
                                        <p:cTn id="50" dur="500"/>
                                        <p:tgtEl>
                                          <p:spTgt spid="12"/>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nodeType="click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up)">
                                      <p:cBhvr>
                                        <p:cTn id="55" dur="500"/>
                                        <p:tgtEl>
                                          <p:spTgt spid="8"/>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nodeType="click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wipe(up)">
                                      <p:cBhvr>
                                        <p:cTn id="6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50" grpId="0" animBg="1"/>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14.2.3  二叉查找树</a:t>
            </a:r>
          </a:p>
        </p:txBody>
      </p:sp>
      <p:sp>
        <p:nvSpPr>
          <p:cNvPr id="3" name="文本框 2"/>
          <p:cNvSpPr txBox="1"/>
          <p:nvPr/>
        </p:nvSpPr>
        <p:spPr>
          <a:xfrm>
            <a:off x="511175" y="907415"/>
            <a:ext cx="10819765"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在二叉查找树的构造过程中，插入结点的次序不同，二叉查找树的形状就不同，而不同形状的二叉查找树可能具有不同的深度。构造二叉查找树的舍伍德型概率算法：</a:t>
            </a:r>
          </a:p>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）在插入每一个结点时，在查找集合中</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随机选定</a:t>
            </a:r>
            <a:r>
              <a:rPr lang="zh-CN" sz="2400" b="0">
                <a:latin typeface="Times New Roman" panose="02020603050405020304" pitchFamily="18" charset="0"/>
                <a:ea typeface="微软雅黑" panose="020B0503020204020204" pitchFamily="34" charset="-122"/>
                <a:cs typeface="Times New Roman" panose="02020603050405020304" pitchFamily="18" charset="0"/>
              </a:rPr>
              <a:t>一个元素；</a:t>
            </a:r>
          </a:p>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）在执行构造算法之前调用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洗牌函数</a:t>
            </a:r>
            <a:r>
              <a:rPr lang="zh-CN" sz="2400" b="0">
                <a:latin typeface="Times New Roman" panose="02020603050405020304" pitchFamily="18" charset="0"/>
                <a:ea typeface="微软雅黑" panose="020B0503020204020204" pitchFamily="34" charset="-122"/>
                <a:cs typeface="Times New Roman" panose="02020603050405020304" pitchFamily="18" charset="0"/>
              </a:rPr>
              <a:t>RandomShuffle，将查找集合随机排列。</a:t>
            </a:r>
          </a:p>
        </p:txBody>
      </p:sp>
      <p:sp>
        <p:nvSpPr>
          <p:cNvPr id="2" name="文本框 1"/>
          <p:cNvSpPr txBox="1"/>
          <p:nvPr/>
        </p:nvSpPr>
        <p:spPr>
          <a:xfrm>
            <a:off x="511175" y="3521710"/>
            <a:ext cx="1081976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【算法实现】</a:t>
            </a:r>
            <a:r>
              <a:rPr lang="zh-CN" sz="2400" b="0">
                <a:latin typeface="Times New Roman" panose="02020603050405020304" pitchFamily="18" charset="0"/>
                <a:ea typeface="微软雅黑" panose="020B0503020204020204" pitchFamily="34" charset="-122"/>
                <a:cs typeface="Times New Roman" panose="02020603050405020304" pitchFamily="18" charset="0"/>
              </a:rPr>
              <a:t>二叉查找树采用二叉链表存储，设root为指向二叉链表的根指针，舍伍德型概率算法采用洗牌方法，程序如下：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14.2.3  二叉查找树</a:t>
            </a:r>
          </a:p>
        </p:txBody>
      </p:sp>
      <p:sp>
        <p:nvSpPr>
          <p:cNvPr id="5" name="文本框 4"/>
          <p:cNvSpPr txBox="1"/>
          <p:nvPr/>
        </p:nvSpPr>
        <p:spPr>
          <a:xfrm>
            <a:off x="1017905" y="902335"/>
            <a:ext cx="9326880" cy="5262245"/>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dirty="0" err="1">
                <a:sym typeface="+mn-ea"/>
              </a:rPr>
              <a:t>struct BiNode</a:t>
            </a:r>
          </a:p>
          <a:p>
            <a:pPr lvl="0" algn="l">
              <a:lnSpc>
                <a:spcPct val="100000"/>
              </a:lnSpc>
              <a:spcBef>
                <a:spcPts val="0"/>
              </a:spcBef>
              <a:spcAft>
                <a:spcPts val="0"/>
              </a:spcAft>
              <a:buClrTx/>
              <a:buSzTx/>
              <a:buFontTx/>
            </a:pPr>
            <a:r>
              <a:rPr lang="en-US" altLang="zh-CN" dirty="0" err="1">
                <a:sym typeface="+mn-ea"/>
              </a:rPr>
              <a:t>{</a:t>
            </a:r>
          </a:p>
          <a:p>
            <a:pPr lvl="0" algn="l">
              <a:lnSpc>
                <a:spcPct val="100000"/>
              </a:lnSpc>
              <a:spcBef>
                <a:spcPts val="0"/>
              </a:spcBef>
              <a:spcAft>
                <a:spcPts val="0"/>
              </a:spcAft>
              <a:buClrTx/>
              <a:buSzTx/>
              <a:buFontTx/>
            </a:pPr>
            <a:r>
              <a:rPr lang="en-US" altLang="zh-CN" dirty="0" err="1">
                <a:sym typeface="+mn-ea"/>
              </a:rPr>
              <a:t>    int data;           </a:t>
            </a:r>
          </a:p>
          <a:p>
            <a:pPr lvl="0" algn="l">
              <a:lnSpc>
                <a:spcPct val="100000"/>
              </a:lnSpc>
              <a:spcBef>
                <a:spcPts val="0"/>
              </a:spcBef>
              <a:spcAft>
                <a:spcPts val="0"/>
              </a:spcAft>
              <a:buClrTx/>
              <a:buSzTx/>
              <a:buFontTx/>
            </a:pPr>
            <a:r>
              <a:rPr lang="en-US" altLang="zh-CN" dirty="0" err="1">
                <a:sym typeface="+mn-ea"/>
              </a:rPr>
              <a:t>    BiNode *lchild, *rchild;</a:t>
            </a:r>
          </a:p>
          <a:p>
            <a:pPr lvl="0" algn="l">
              <a:lnSpc>
                <a:spcPct val="100000"/>
              </a:lnSpc>
              <a:spcBef>
                <a:spcPts val="0"/>
              </a:spcBef>
              <a:spcAft>
                <a:spcPts val="0"/>
              </a:spcAft>
              <a:buClrTx/>
              <a:buSzTx/>
              <a:buFontTx/>
            </a:pPr>
            <a:r>
              <a:rPr lang="en-US" altLang="zh-CN" dirty="0" err="1">
                <a:sym typeface="+mn-ea"/>
              </a:rPr>
              <a:t>};</a:t>
            </a:r>
          </a:p>
          <a:p>
            <a:pPr lvl="0" algn="l">
              <a:lnSpc>
                <a:spcPct val="100000"/>
              </a:lnSpc>
              <a:spcBef>
                <a:spcPts val="0"/>
              </a:spcBef>
              <a:spcAft>
                <a:spcPts val="0"/>
              </a:spcAft>
              <a:buClrTx/>
              <a:buSzTx/>
              <a:buFontTx/>
            </a:pPr>
            <a:r>
              <a:rPr lang="en-US" altLang="zh-CN" dirty="0" err="1">
                <a:sym typeface="+mn-ea"/>
              </a:rPr>
              <a:t>BiNode *InsertBST(BiNode *root, BiNode *s)</a:t>
            </a:r>
          </a:p>
          <a:p>
            <a:pPr lvl="0" algn="l">
              <a:lnSpc>
                <a:spcPct val="100000"/>
              </a:lnSpc>
              <a:spcBef>
                <a:spcPts val="0"/>
              </a:spcBef>
              <a:spcAft>
                <a:spcPts val="0"/>
              </a:spcAft>
              <a:buClrTx/>
              <a:buSzTx/>
              <a:buFontTx/>
            </a:pPr>
            <a:r>
              <a:rPr lang="en-US" altLang="zh-CN" dirty="0" err="1">
                <a:sym typeface="+mn-ea"/>
              </a:rPr>
              <a:t>{</a:t>
            </a:r>
          </a:p>
          <a:p>
            <a:pPr lvl="0" algn="l">
              <a:lnSpc>
                <a:spcPct val="100000"/>
              </a:lnSpc>
              <a:spcBef>
                <a:spcPts val="0"/>
              </a:spcBef>
              <a:spcAft>
                <a:spcPts val="0"/>
              </a:spcAft>
              <a:buClrTx/>
              <a:buSzTx/>
              <a:buFontTx/>
            </a:pPr>
            <a:r>
              <a:rPr lang="en-US" altLang="zh-CN" dirty="0" err="1">
                <a:sym typeface="+mn-ea"/>
              </a:rPr>
              <a:t>    if (root == NULL) root = s;</a:t>
            </a:r>
          </a:p>
          <a:p>
            <a:pPr lvl="0" algn="l">
              <a:lnSpc>
                <a:spcPct val="100000"/>
              </a:lnSpc>
              <a:spcBef>
                <a:spcPts val="0"/>
              </a:spcBef>
              <a:spcAft>
                <a:spcPts val="0"/>
              </a:spcAft>
              <a:buClrTx/>
              <a:buSzTx/>
              <a:buFontTx/>
            </a:pPr>
            <a:r>
              <a:rPr lang="en-US" altLang="zh-CN" dirty="0" err="1">
                <a:sym typeface="+mn-ea"/>
              </a:rPr>
              <a:t>   </a:t>
            </a:r>
            <a:r>
              <a:rPr lang="en-US" altLang="zh-CN" dirty="0" err="1">
                <a:solidFill>
                  <a:srgbClr val="C00000"/>
                </a:solidFill>
                <a:sym typeface="+mn-ea"/>
              </a:rPr>
              <a:t> else if (s-&gt;data &lt; root-&gt;data) </a:t>
            </a:r>
          </a:p>
          <a:p>
            <a:pPr lvl="0" algn="l">
              <a:lnSpc>
                <a:spcPct val="100000"/>
              </a:lnSpc>
              <a:spcBef>
                <a:spcPts val="0"/>
              </a:spcBef>
              <a:spcAft>
                <a:spcPts val="0"/>
              </a:spcAft>
              <a:buClrTx/>
              <a:buSzTx/>
              <a:buFontTx/>
            </a:pPr>
            <a:r>
              <a:rPr lang="en-US" altLang="zh-CN" dirty="0" err="1">
                <a:solidFill>
                  <a:srgbClr val="C00000"/>
                </a:solidFill>
                <a:sym typeface="+mn-ea"/>
              </a:rPr>
              <a:t>        root-&gt;lchild = InsertBST(root-&gt;lchild, s);</a:t>
            </a:r>
          </a:p>
          <a:p>
            <a:pPr lvl="0" algn="l">
              <a:lnSpc>
                <a:spcPct val="100000"/>
              </a:lnSpc>
              <a:spcBef>
                <a:spcPts val="0"/>
              </a:spcBef>
              <a:spcAft>
                <a:spcPts val="0"/>
              </a:spcAft>
              <a:buClrTx/>
              <a:buSzTx/>
              <a:buFontTx/>
            </a:pPr>
            <a:r>
              <a:rPr lang="en-US" altLang="zh-CN" dirty="0" err="1">
                <a:solidFill>
                  <a:srgbClr val="C00000"/>
                </a:solidFill>
                <a:sym typeface="+mn-ea"/>
              </a:rPr>
              <a:t>    else </a:t>
            </a:r>
          </a:p>
          <a:p>
            <a:pPr lvl="0" algn="l">
              <a:lnSpc>
                <a:spcPct val="100000"/>
              </a:lnSpc>
              <a:spcBef>
                <a:spcPts val="0"/>
              </a:spcBef>
              <a:spcAft>
                <a:spcPts val="0"/>
              </a:spcAft>
              <a:buClrTx/>
              <a:buSzTx/>
              <a:buFontTx/>
            </a:pPr>
            <a:r>
              <a:rPr lang="en-US" altLang="zh-CN" dirty="0" err="1">
                <a:solidFill>
                  <a:srgbClr val="C00000"/>
                </a:solidFill>
                <a:sym typeface="+mn-ea"/>
              </a:rPr>
              <a:t>        root-&gt;rchild = InsertBST(root-&gt;rchild, s);</a:t>
            </a:r>
          </a:p>
          <a:p>
            <a:pPr lvl="0" algn="l">
              <a:lnSpc>
                <a:spcPct val="100000"/>
              </a:lnSpc>
              <a:spcBef>
                <a:spcPts val="0"/>
              </a:spcBef>
              <a:spcAft>
                <a:spcPts val="0"/>
              </a:spcAft>
              <a:buClrTx/>
              <a:buSzTx/>
              <a:buFontTx/>
            </a:pPr>
            <a:r>
              <a:rPr lang="en-US" altLang="zh-CN" dirty="0" err="1">
                <a:sym typeface="+mn-ea"/>
              </a:rPr>
              <a:t>    return root;</a:t>
            </a:r>
          </a:p>
          <a:p>
            <a:pPr lvl="0" algn="l">
              <a:lnSpc>
                <a:spcPct val="100000"/>
              </a:lnSpc>
              <a:spcBef>
                <a:spcPts val="0"/>
              </a:spcBef>
              <a:spcAft>
                <a:spcPts val="0"/>
              </a:spcAft>
              <a:buClrTx/>
              <a:buSzTx/>
              <a:buFontTx/>
            </a:pPr>
            <a:r>
              <a:rPr lang="en-US" altLang="zh-CN" dirty="0" err="1">
                <a:sym typeface="+mn-ea"/>
              </a:rPr>
              <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14.2.3  二叉查找树</a:t>
            </a:r>
          </a:p>
        </p:txBody>
      </p:sp>
      <p:sp>
        <p:nvSpPr>
          <p:cNvPr id="5" name="文本框 4"/>
          <p:cNvSpPr txBox="1"/>
          <p:nvPr/>
        </p:nvSpPr>
        <p:spPr>
          <a:xfrm>
            <a:off x="1017905" y="856615"/>
            <a:ext cx="10451465" cy="5702935"/>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95000"/>
              </a:lnSpc>
              <a:spcBef>
                <a:spcPts val="0"/>
              </a:spcBef>
              <a:spcAft>
                <a:spcPts val="0"/>
              </a:spcAft>
              <a:buClrTx/>
              <a:buSzTx/>
              <a:buFontTx/>
            </a:pPr>
            <a:r>
              <a:rPr lang="en-US" altLang="zh-CN" dirty="0" err="1">
                <a:sym typeface="+mn-ea"/>
              </a:rPr>
              <a:t>BiNode *Creat(BiNode *root, int r[ ], int n)</a:t>
            </a:r>
          </a:p>
          <a:p>
            <a:pPr lvl="0" algn="l">
              <a:lnSpc>
                <a:spcPct val="95000"/>
              </a:lnSpc>
              <a:spcBef>
                <a:spcPts val="0"/>
              </a:spcBef>
              <a:spcAft>
                <a:spcPts val="0"/>
              </a:spcAft>
              <a:buClrTx/>
              <a:buSzTx/>
              <a:buFontTx/>
            </a:pPr>
            <a:r>
              <a:rPr lang="en-US" altLang="zh-CN" dirty="0" err="1">
                <a:sym typeface="+mn-ea"/>
              </a:rPr>
              <a:t>{</a:t>
            </a:r>
          </a:p>
          <a:p>
            <a:pPr lvl="0" algn="l">
              <a:lnSpc>
                <a:spcPct val="95000"/>
              </a:lnSpc>
              <a:spcBef>
                <a:spcPts val="0"/>
              </a:spcBef>
              <a:spcAft>
                <a:spcPts val="0"/>
              </a:spcAft>
              <a:buClrTx/>
              <a:buSzTx/>
              <a:buFontTx/>
            </a:pPr>
            <a:r>
              <a:rPr lang="en-US" altLang="zh-CN" dirty="0" err="1">
                <a:sym typeface="+mn-ea"/>
              </a:rPr>
              <a:t>    int i, j, temp;   BiNode *s = NULL;</a:t>
            </a:r>
          </a:p>
          <a:p>
            <a:pPr lvl="0" algn="l">
              <a:lnSpc>
                <a:spcPct val="95000"/>
              </a:lnSpc>
              <a:spcBef>
                <a:spcPts val="0"/>
              </a:spcBef>
              <a:spcAft>
                <a:spcPts val="0"/>
              </a:spcAft>
              <a:buClrTx/>
              <a:buSzTx/>
              <a:buFontTx/>
            </a:pPr>
            <a:r>
              <a:rPr lang="en-US" altLang="zh-CN" dirty="0" err="1">
                <a:sym typeface="+mn-ea"/>
              </a:rPr>
              <a:t>    for (i = 0; i &lt; n/2; i++)                           //执行洗牌操作</a:t>
            </a:r>
          </a:p>
          <a:p>
            <a:pPr lvl="0" algn="l">
              <a:lnSpc>
                <a:spcPct val="95000"/>
              </a:lnSpc>
              <a:spcBef>
                <a:spcPts val="0"/>
              </a:spcBef>
              <a:spcAft>
                <a:spcPts val="0"/>
              </a:spcAft>
              <a:buClrTx/>
              <a:buSzTx/>
              <a:buFontTx/>
            </a:pPr>
            <a:r>
              <a:rPr lang="en-US" altLang="zh-CN" dirty="0" err="1">
                <a:sym typeface="+mn-ea"/>
              </a:rPr>
              <a:t>    {</a:t>
            </a:r>
          </a:p>
          <a:p>
            <a:pPr lvl="0" algn="l">
              <a:lnSpc>
                <a:spcPct val="95000"/>
              </a:lnSpc>
              <a:spcBef>
                <a:spcPts val="0"/>
              </a:spcBef>
              <a:spcAft>
                <a:spcPts val="0"/>
              </a:spcAft>
              <a:buClrTx/>
              <a:buSzTx/>
              <a:buFontTx/>
            </a:pPr>
            <a:r>
              <a:rPr lang="en-US" altLang="zh-CN" dirty="0" err="1">
                <a:sym typeface="+mn-ea"/>
              </a:rPr>
              <a:t>        j = rand( ) % n;             </a:t>
            </a:r>
          </a:p>
          <a:p>
            <a:pPr lvl="0" algn="l">
              <a:lnSpc>
                <a:spcPct val="95000"/>
              </a:lnSpc>
              <a:spcBef>
                <a:spcPts val="0"/>
              </a:spcBef>
              <a:spcAft>
                <a:spcPts val="0"/>
              </a:spcAft>
              <a:buClrTx/>
              <a:buSzTx/>
              <a:buFontTx/>
            </a:pPr>
            <a:r>
              <a:rPr lang="en-US" altLang="zh-CN" dirty="0" err="1">
                <a:sym typeface="+mn-ea"/>
              </a:rPr>
              <a:t>        temp = r[i]; r[i] = r[j]; r[j] = temp;</a:t>
            </a:r>
          </a:p>
          <a:p>
            <a:pPr lvl="0" algn="l">
              <a:lnSpc>
                <a:spcPct val="95000"/>
              </a:lnSpc>
              <a:spcBef>
                <a:spcPts val="0"/>
              </a:spcBef>
              <a:spcAft>
                <a:spcPts val="0"/>
              </a:spcAft>
              <a:buClrTx/>
              <a:buSzTx/>
              <a:buFontTx/>
            </a:pPr>
            <a:r>
              <a:rPr lang="en-US" altLang="zh-CN" dirty="0" err="1">
                <a:sym typeface="+mn-ea"/>
              </a:rPr>
              <a:t>    }</a:t>
            </a:r>
          </a:p>
          <a:p>
            <a:pPr lvl="0" algn="l">
              <a:lnSpc>
                <a:spcPct val="95000"/>
              </a:lnSpc>
              <a:spcBef>
                <a:spcPts val="0"/>
              </a:spcBef>
              <a:spcAft>
                <a:spcPts val="0"/>
              </a:spcAft>
              <a:buClrTx/>
              <a:buSzTx/>
              <a:buFontTx/>
            </a:pPr>
            <a:r>
              <a:rPr lang="en-US" altLang="zh-CN" dirty="0" err="1">
                <a:sym typeface="+mn-ea"/>
              </a:rPr>
              <a:t>    for (i = 0; i &lt; n; i++)</a:t>
            </a:r>
          </a:p>
          <a:p>
            <a:pPr lvl="0" algn="l">
              <a:lnSpc>
                <a:spcPct val="95000"/>
              </a:lnSpc>
              <a:spcBef>
                <a:spcPts val="0"/>
              </a:spcBef>
              <a:spcAft>
                <a:spcPts val="0"/>
              </a:spcAft>
              <a:buClrTx/>
              <a:buSzTx/>
              <a:buFontTx/>
            </a:pPr>
            <a:r>
              <a:rPr lang="en-US" altLang="zh-CN" dirty="0" err="1">
                <a:sym typeface="+mn-ea"/>
              </a:rPr>
              <a:t>    {</a:t>
            </a:r>
          </a:p>
          <a:p>
            <a:pPr lvl="0" algn="l">
              <a:lnSpc>
                <a:spcPct val="95000"/>
              </a:lnSpc>
              <a:spcBef>
                <a:spcPts val="0"/>
              </a:spcBef>
              <a:spcAft>
                <a:spcPts val="0"/>
              </a:spcAft>
              <a:buClrTx/>
              <a:buSzTx/>
              <a:buFontTx/>
            </a:pPr>
            <a:r>
              <a:rPr lang="en-US" altLang="zh-CN" dirty="0" err="1">
                <a:sym typeface="+mn-ea"/>
              </a:rPr>
              <a:t>        s = new BiNode; s-&gt;data = r[i];</a:t>
            </a:r>
          </a:p>
          <a:p>
            <a:pPr lvl="0" algn="l">
              <a:lnSpc>
                <a:spcPct val="95000"/>
              </a:lnSpc>
              <a:spcBef>
                <a:spcPts val="0"/>
              </a:spcBef>
              <a:spcAft>
                <a:spcPts val="0"/>
              </a:spcAft>
              <a:buClrTx/>
              <a:buSzTx/>
              <a:buFontTx/>
            </a:pPr>
            <a:r>
              <a:rPr lang="en-US" altLang="zh-CN" dirty="0" err="1">
                <a:sym typeface="+mn-ea"/>
              </a:rPr>
              <a:t>        s-&gt;lchild = s-&gt;rchild = NULL;</a:t>
            </a:r>
          </a:p>
          <a:p>
            <a:pPr lvl="0" algn="l">
              <a:lnSpc>
                <a:spcPct val="95000"/>
              </a:lnSpc>
              <a:spcBef>
                <a:spcPts val="0"/>
              </a:spcBef>
              <a:spcAft>
                <a:spcPts val="0"/>
              </a:spcAft>
              <a:buClrTx/>
              <a:buSzTx/>
              <a:buFontTx/>
            </a:pPr>
            <a:r>
              <a:rPr lang="en-US" altLang="zh-CN" dirty="0" err="1">
                <a:sym typeface="+mn-ea"/>
              </a:rPr>
              <a:t>        </a:t>
            </a:r>
            <a:r>
              <a:rPr lang="en-US" altLang="zh-CN" dirty="0" err="1">
                <a:solidFill>
                  <a:srgbClr val="C00000"/>
                </a:solidFill>
                <a:sym typeface="+mn-ea"/>
              </a:rPr>
              <a:t>root = InsertBST(root, s);</a:t>
            </a:r>
          </a:p>
          <a:p>
            <a:pPr lvl="0" algn="l">
              <a:lnSpc>
                <a:spcPct val="95000"/>
              </a:lnSpc>
              <a:spcBef>
                <a:spcPts val="0"/>
              </a:spcBef>
              <a:spcAft>
                <a:spcPts val="0"/>
              </a:spcAft>
              <a:buClrTx/>
              <a:buSzTx/>
              <a:buFontTx/>
            </a:pPr>
            <a:r>
              <a:rPr lang="en-US" altLang="zh-CN" dirty="0" err="1">
                <a:sym typeface="+mn-ea"/>
              </a:rPr>
              <a:t>    }</a:t>
            </a:r>
          </a:p>
          <a:p>
            <a:pPr lvl="0" algn="l">
              <a:lnSpc>
                <a:spcPct val="95000"/>
              </a:lnSpc>
              <a:spcBef>
                <a:spcPts val="0"/>
              </a:spcBef>
              <a:spcAft>
                <a:spcPts val="0"/>
              </a:spcAft>
              <a:buClrTx/>
              <a:buSzTx/>
              <a:buFontTx/>
            </a:pPr>
            <a:r>
              <a:rPr lang="en-US" altLang="zh-CN" dirty="0" err="1">
                <a:sym typeface="+mn-ea"/>
              </a:rPr>
              <a:t>    return root;</a:t>
            </a:r>
          </a:p>
          <a:p>
            <a:pPr lvl="0" algn="l">
              <a:lnSpc>
                <a:spcPct val="95000"/>
              </a:lnSpc>
              <a:spcBef>
                <a:spcPts val="0"/>
              </a:spcBef>
              <a:spcAft>
                <a:spcPts val="0"/>
              </a:spcAft>
              <a:buClrTx/>
              <a:buSzTx/>
              <a:buFontTx/>
            </a:pPr>
            <a:r>
              <a:rPr lang="en-US" altLang="zh-CN" dirty="0" err="1">
                <a:sym typeface="+mn-ea"/>
              </a:rPr>
              <a:t>}</a:t>
            </a:r>
          </a:p>
        </p:txBody>
      </p:sp>
      <p:sp>
        <p:nvSpPr>
          <p:cNvPr id="101" name="文本框 100"/>
          <p:cNvSpPr txBox="1"/>
          <p:nvPr/>
        </p:nvSpPr>
        <p:spPr>
          <a:xfrm>
            <a:off x="5857875" y="4086860"/>
            <a:ext cx="5596890" cy="2306320"/>
          </a:xfrm>
          <a:prstGeom prst="rect">
            <a:avLst/>
          </a:prstGeom>
          <a:solidFill>
            <a:schemeClr val="tx2">
              <a:lumMod val="40000"/>
              <a:lumOff val="60000"/>
            </a:schemeClr>
          </a:solidFill>
          <a:ln w="9525">
            <a:solidFill>
              <a:schemeClr val="accent5">
                <a:lumMod val="50000"/>
              </a:schemeClr>
            </a:solidFill>
          </a:ln>
        </p:spPr>
        <p:txBody>
          <a:bodyPr wrap="square">
            <a:spAutoFit/>
          </a:bodyPr>
          <a:lstStyle/>
          <a:p>
            <a:pPr indent="9525"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【算法分析】</a:t>
            </a:r>
            <a:r>
              <a:rPr lang="zh-CN" sz="2400" b="0">
                <a:latin typeface="Times New Roman" panose="02020603050405020304" pitchFamily="18" charset="0"/>
                <a:ea typeface="微软雅黑" panose="020B0503020204020204" pitchFamily="34" charset="-122"/>
                <a:cs typeface="Times New Roman" panose="02020603050405020304" pitchFamily="18" charset="0"/>
              </a:rPr>
              <a:t>洗牌操作的时间开销是</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，插入第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个结点时，查找插入位置的操作不超过二叉查找树的期望深度</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a:t>
            </a:r>
            <a:r>
              <a:rPr lang="en-US" sz="2400" b="0">
                <a:latin typeface="Times New Roman" panose="02020603050405020304" pitchFamily="18" charset="0"/>
                <a:ea typeface="微软雅黑" panose="020B0503020204020204" pitchFamily="34" charset="-122"/>
                <a:cs typeface="Times New Roman" panose="02020603050405020304" pitchFamily="18" charset="0"/>
              </a:rPr>
              <a:t>(log</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，因此，算法的期望时间复杂度是</a:t>
            </a:r>
            <a:r>
              <a:rPr lang="en-US" sz="2400" b="0" i="1">
                <a:latin typeface="Times New Roman" panose="02020603050405020304" pitchFamily="18" charset="0"/>
                <a:ea typeface="微软雅黑" panose="020B0503020204020204" pitchFamily="34" charset="-122"/>
                <a:cs typeface="Times New Roman" panose="02020603050405020304" pitchFamily="18" charset="0"/>
              </a:rPr>
              <a:t>O</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log</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14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概率算法</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14-3    拉斯维加斯型概率算法</a:t>
            </a:r>
            <a:endParaRPr lang="zh-CN" altLang="en-US" sz="2400" dirty="0">
              <a:solidFill>
                <a:schemeClr val="bg1"/>
              </a:solidFill>
              <a:latin typeface="Microsoft YaHei UI" panose="020B0503020204020204" pitchFamily="34" charset="-122"/>
              <a:ea typeface="Microsoft YaHei UI" panose="020B0503020204020204" pitchFamily="34" charset="-122"/>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14.1.1  概率算法的设计思想</a:t>
            </a:r>
          </a:p>
        </p:txBody>
      </p:sp>
      <p:sp>
        <p:nvSpPr>
          <p:cNvPr id="4" name="文本框 3"/>
          <p:cNvSpPr txBox="1"/>
          <p:nvPr/>
        </p:nvSpPr>
        <p:spPr>
          <a:xfrm>
            <a:off x="1051560" y="1620520"/>
            <a:ext cx="10088880" cy="3218815"/>
          </a:xfrm>
          <a:prstGeom prst="rect">
            <a:avLst/>
          </a:prstGeom>
          <a:noFill/>
          <a:ln w="28575">
            <a:solidFill>
              <a:schemeClr val="accent5">
                <a:lumMod val="50000"/>
              </a:schemeClr>
            </a:solidFill>
          </a:ln>
        </p:spPr>
        <p:txBody>
          <a:bodyPr wrap="square" lIns="179705" rIns="179705" bIns="71755">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假设你意外地得到了一张藏宝图，但是，可能的藏宝地点有两个，要到达其中一个地点，或者从一个地点到达另一个地点都需要</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5 </a:t>
            </a:r>
            <a:r>
              <a:rPr lang="zh-CN" sz="2400" b="0">
                <a:latin typeface="Times New Roman" panose="02020603050405020304" pitchFamily="18" charset="0"/>
                <a:ea typeface="微软雅黑" panose="020B0503020204020204" pitchFamily="34" charset="-122"/>
                <a:cs typeface="Times New Roman" panose="02020603050405020304" pitchFamily="18" charset="0"/>
              </a:rPr>
              <a:t>天的时间。你需要</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4 </a:t>
            </a:r>
            <a:r>
              <a:rPr lang="zh-CN" sz="2400" b="0">
                <a:latin typeface="Times New Roman" panose="02020603050405020304" pitchFamily="18" charset="0"/>
                <a:ea typeface="微软雅黑" panose="020B0503020204020204" pitchFamily="34" charset="-122"/>
                <a:cs typeface="Times New Roman" panose="02020603050405020304" pitchFamily="18" charset="0"/>
              </a:rPr>
              <a:t>天的时间解读藏宝图，得出确切的藏宝位置，但是一旦出发后就不允许再解读藏宝图。更麻烦的是，有另外一个人知道这个藏宝地点，每天都会拿走一部分宝藏。不过，有一个小精灵可以告诉你如何解读藏宝图，它的条件是，需要支付给它相当于知道藏宝地点的那个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3 </a:t>
            </a:r>
            <a:r>
              <a:rPr lang="zh-CN" sz="2400" b="0">
                <a:latin typeface="Times New Roman" panose="02020603050405020304" pitchFamily="18" charset="0"/>
                <a:ea typeface="微软雅黑" panose="020B0503020204020204" pitchFamily="34" charset="-122"/>
                <a:cs typeface="Times New Roman" panose="02020603050405020304" pitchFamily="18" charset="0"/>
              </a:rPr>
              <a:t>天拿走的宝藏。</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如何做才能得到更多的宝藏呢</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14.3.1  拉斯维加斯型概率算法的设计思想</a:t>
            </a:r>
          </a:p>
        </p:txBody>
      </p:sp>
      <p:sp>
        <p:nvSpPr>
          <p:cNvPr id="19" name="Freeform 84"/>
          <p:cNvSpPr/>
          <p:nvPr/>
        </p:nvSpPr>
        <p:spPr bwMode="auto">
          <a:xfrm>
            <a:off x="682892" y="277568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5" name="Freeform 84"/>
          <p:cNvSpPr/>
          <p:nvPr/>
        </p:nvSpPr>
        <p:spPr bwMode="auto">
          <a:xfrm>
            <a:off x="663842" y="114119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4" name="文本框 3"/>
          <p:cNvSpPr txBox="1"/>
          <p:nvPr/>
        </p:nvSpPr>
        <p:spPr>
          <a:xfrm>
            <a:off x="1215390" y="1019175"/>
            <a:ext cx="10222230" cy="1420495"/>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拉斯维加斯型（</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Las Vegas</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）概率算法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对同一个输入实例反复多次运行算法，直至运行成功，获得问题的解。如果运行失败，在相同的输入实例上再次运行算法。</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文本框 5"/>
          <p:cNvSpPr txBox="1"/>
          <p:nvPr/>
        </p:nvSpPr>
        <p:spPr>
          <a:xfrm>
            <a:off x="1215390" y="2698750"/>
            <a:ext cx="10222230" cy="2306320"/>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拉斯维加斯型概率算法的基本特征：</a:t>
            </a:r>
          </a:p>
          <a:p>
            <a:pPr indent="9525"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拉斯维加斯型概率算法的</a:t>
            </a:r>
            <a:r>
              <a:rPr lang="zh-CN" sz="2400" b="0">
                <a:latin typeface="Times New Roman" panose="02020603050405020304" pitchFamily="18" charset="0"/>
                <a:ea typeface="微软雅黑" panose="020B0503020204020204" pitchFamily="34" charset="-122"/>
                <a:cs typeface="Times New Roman" panose="02020603050405020304" pitchFamily="18" charset="0"/>
              </a:rPr>
              <a:t>随机性选择有可能导致</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算法找不到问题的解</a:t>
            </a:r>
            <a:r>
              <a:rPr lang="zh-CN" sz="2400" b="0">
                <a:latin typeface="Times New Roman" panose="02020603050405020304" pitchFamily="18" charset="0"/>
                <a:ea typeface="微软雅黑" panose="020B0503020204020204" pitchFamily="34" charset="-122"/>
                <a:cs typeface="Times New Roman" panose="02020603050405020304" pitchFamily="18" charset="0"/>
              </a:rPr>
              <a:t>，即算法运行一次，或者得到一个正确的解，或者无解。</a:t>
            </a:r>
          </a:p>
          <a:p>
            <a:pPr indent="9525"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）只要出现失败的概率不占多数，当算法运行失败时，在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相同的输入实例</a:t>
            </a:r>
            <a:r>
              <a:rPr lang="zh-CN" sz="2400" b="0">
                <a:latin typeface="Times New Roman" panose="02020603050405020304" pitchFamily="18" charset="0"/>
                <a:ea typeface="微软雅黑" panose="020B0503020204020204" pitchFamily="34" charset="-122"/>
                <a:cs typeface="Times New Roman" panose="02020603050405020304" pitchFamily="18" charset="0"/>
              </a:rPr>
              <a:t>上</a:t>
            </a:r>
            <a:r>
              <a:rPr lang="zh-CN" sz="2400" b="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再次运行概率算法，就又</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有成功的可能</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14.3.1  拉斯维加斯型概率算法的设计思想</a:t>
            </a:r>
          </a:p>
        </p:txBody>
      </p:sp>
      <p:sp>
        <p:nvSpPr>
          <p:cNvPr id="19" name="Freeform 84"/>
          <p:cNvSpPr/>
          <p:nvPr/>
        </p:nvSpPr>
        <p:spPr bwMode="auto">
          <a:xfrm>
            <a:off x="682892" y="204416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7" name="Freeform 84"/>
          <p:cNvSpPr/>
          <p:nvPr/>
        </p:nvSpPr>
        <p:spPr bwMode="auto">
          <a:xfrm>
            <a:off x="682892" y="358785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8" name="文本框 7"/>
          <p:cNvSpPr txBox="1"/>
          <p:nvPr/>
        </p:nvSpPr>
        <p:spPr>
          <a:xfrm>
            <a:off x="1207135" y="1914525"/>
            <a:ext cx="10222230" cy="1420495"/>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是对输入实例</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 </a:t>
            </a:r>
            <a:r>
              <a:rPr lang="zh-CN" sz="2400" b="0">
                <a:latin typeface="Times New Roman" panose="02020603050405020304" pitchFamily="18" charset="0"/>
                <a:ea typeface="微软雅黑" panose="020B0503020204020204" pitchFamily="34" charset="-122"/>
                <a:cs typeface="Times New Roman" panose="02020603050405020304" pitchFamily="18" charset="0"/>
              </a:rPr>
              <a:t>调用拉斯维加斯型概率算法获得问题的一个解的概率，则一个正确的拉斯维加斯型概率算法应该对于所有的输入实例</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 </a:t>
            </a:r>
            <a:r>
              <a:rPr lang="zh-CN" sz="2400" b="0">
                <a:latin typeface="Times New Roman" panose="02020603050405020304" pitchFamily="18" charset="0"/>
                <a:ea typeface="微软雅黑" panose="020B0503020204020204" pitchFamily="34" charset="-122"/>
                <a:cs typeface="Times New Roman" panose="02020603050405020304" pitchFamily="18" charset="0"/>
              </a:rPr>
              <a:t>均有</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 &gt; 0</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32" name="Group 31"/>
          <p:cNvGrpSpPr/>
          <p:nvPr/>
        </p:nvGrpSpPr>
        <p:grpSpPr>
          <a:xfrm>
            <a:off x="687337" y="1058305"/>
            <a:ext cx="432000" cy="432000"/>
            <a:chOff x="8686801" y="2019300"/>
            <a:chExt cx="528638" cy="565150"/>
          </a:xfrm>
          <a:solidFill>
            <a:srgbClr val="5A327D"/>
          </a:solidFill>
        </p:grpSpPr>
        <p:sp>
          <p:nvSpPr>
            <p:cNvPr id="33"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 name="文本框 8"/>
          <p:cNvSpPr txBox="1"/>
          <p:nvPr/>
        </p:nvSpPr>
        <p:spPr>
          <a:xfrm>
            <a:off x="1268095" y="956310"/>
            <a:ext cx="10132060" cy="534035"/>
          </a:xfrm>
          <a:prstGeom prst="rect">
            <a:avLst/>
          </a:prstGeom>
          <a:noFill/>
          <a:ln w="9525">
            <a:noFill/>
          </a:ln>
        </p:spPr>
        <p:txBody>
          <a:bodyPr wrap="square">
            <a:spAutoFit/>
          </a:bodyPr>
          <a:lstStyle/>
          <a:p>
            <a:pPr indent="0">
              <a:lnSpc>
                <a:spcPct val="120000"/>
              </a:lnSpc>
              <a:spcBef>
                <a:spcPts val="0"/>
              </a:spcBef>
              <a:spcAft>
                <a:spcPts val="0"/>
              </a:spcAft>
            </a:pP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拉斯维加斯型概率算法一定能够找到解吗</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1207135" y="3475355"/>
            <a:ext cx="10222230" cy="1420495"/>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在更强的意义下，存在一个正的常数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δ</a:t>
            </a:r>
            <a:r>
              <a:rPr lang="zh-CN" sz="2400" b="0">
                <a:latin typeface="Times New Roman" panose="02020603050405020304" pitchFamily="18" charset="0"/>
                <a:ea typeface="微软雅黑" panose="020B0503020204020204" pitchFamily="34" charset="-122"/>
                <a:cs typeface="Times New Roman" panose="02020603050405020304" pitchFamily="18" charset="0"/>
              </a:rPr>
              <a:t>，使得对于所有的输入实例</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 </a:t>
            </a:r>
            <a:r>
              <a:rPr lang="zh-CN" sz="2400" b="0">
                <a:latin typeface="Times New Roman" panose="02020603050405020304" pitchFamily="18" charset="0"/>
                <a:ea typeface="微软雅黑" panose="020B0503020204020204" pitchFamily="34" charset="-122"/>
                <a:cs typeface="Times New Roman" panose="02020603050405020304" pitchFamily="18" charset="0"/>
              </a:rPr>
              <a:t>均有</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)&gt;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δ</a:t>
            </a:r>
            <a:r>
              <a:rPr lang="zh-CN" sz="2400" b="0">
                <a:latin typeface="Times New Roman" panose="02020603050405020304" pitchFamily="18" charset="0"/>
                <a:ea typeface="微软雅黑" panose="020B0503020204020204" pitchFamily="34" charset="-122"/>
                <a:cs typeface="Times New Roman" panose="02020603050405020304" pitchFamily="18" charset="0"/>
              </a:rPr>
              <a:t>。由于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)&gt;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δ</a:t>
            </a:r>
            <a:r>
              <a:rPr lang="zh-CN" sz="2400" b="0">
                <a:latin typeface="Times New Roman" panose="02020603050405020304" pitchFamily="18" charset="0"/>
                <a:ea typeface="微软雅黑" panose="020B0503020204020204" pitchFamily="34" charset="-122"/>
                <a:cs typeface="Times New Roman" panose="02020603050405020304" pitchFamily="18" charset="0"/>
              </a:rPr>
              <a:t>，所以，只要对算法运行的次数足够多，对任何输入实例</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拉斯维加斯型概率算法总能找到问题的一个解</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1146175" y="5182235"/>
            <a:ext cx="9909175" cy="596265"/>
          </a:xfrm>
          <a:prstGeom prst="rect">
            <a:avLst/>
          </a:prstGeom>
          <a:noFill/>
          <a:ln w="28575">
            <a:solidFill>
              <a:schemeClr val="accent6">
                <a:lumMod val="50000"/>
              </a:schemeClr>
            </a:solidFill>
          </a:ln>
        </p:spPr>
        <p:txBody>
          <a:bodyPr wrap="square" bIns="107950">
            <a:spAutoFit/>
          </a:bodyPr>
          <a:lstStyle/>
          <a:p>
            <a:pPr indent="9525" algn="ctr">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拉斯维加斯型概率算法找到正确解的概率随着</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运行次数</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的增加而提高</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7" grpId="0" bldLvl="0" animBg="1"/>
      <p:bldP spid="8" grpId="0"/>
      <p:bldP spid="2" grpId="0"/>
      <p:bldP spid="3"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14.3.2  八皇后问题</a:t>
            </a:r>
          </a:p>
        </p:txBody>
      </p:sp>
      <p:sp>
        <p:nvSpPr>
          <p:cNvPr id="101" name="文本框 100"/>
          <p:cNvSpPr txBox="1"/>
          <p:nvPr/>
        </p:nvSpPr>
        <p:spPr>
          <a:xfrm>
            <a:off x="534670" y="874395"/>
            <a:ext cx="7065645" cy="1863725"/>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八皇后问题</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eight quess problem</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8×8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的棋盘上摆放八个皇后，使其不能互相攻击，即任意两个皇后都不能处于同一行、同一列或同一斜线上。</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534670" y="3706495"/>
            <a:ext cx="10878820" cy="1863725"/>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对于八皇后问题的任何一个解而言，每一个皇后在棋盘上的位置无任何规律，不具有系统性，更像是随机放置的。由此得到拉斯维加斯型概率算法：在棋盘的各行中随机地放置皇后，并使新放置的皇后与已放置的皇后互不攻击，直至八个皇后均已相容地放置好，或下一个皇后没有可放置的位置。</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100" name="图片 99"/>
          <p:cNvPicPr>
            <a:picLocks noChangeAspect="1"/>
          </p:cNvPicPr>
          <p:nvPr/>
        </p:nvPicPr>
        <p:blipFill>
          <a:blip r:embed="rId3" r:link="rId4"/>
          <a:srcRect t="13213"/>
          <a:stretch>
            <a:fillRect/>
          </a:stretch>
        </p:blipFill>
        <p:spPr>
          <a:xfrm>
            <a:off x="8387715" y="1009015"/>
            <a:ext cx="2697480" cy="242633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14.3.2  八皇后问题</a:t>
            </a:r>
          </a:p>
        </p:txBody>
      </p:sp>
      <p:sp>
        <p:nvSpPr>
          <p:cNvPr id="1073744369" name="文本框 1073744368"/>
          <p:cNvSpPr txBox="1"/>
          <p:nvPr/>
        </p:nvSpPr>
        <p:spPr>
          <a:xfrm>
            <a:off x="1092835" y="2087245"/>
            <a:ext cx="10196830" cy="4131310"/>
          </a:xfrm>
          <a:prstGeom prst="rect">
            <a:avLst/>
          </a:prstGeom>
          <a:solidFill>
            <a:srgbClr val="FFFFFF"/>
          </a:solidFill>
          <a:ln w="9525" cap="flat" cmpd="sng">
            <a:solidFill>
              <a:srgbClr val="000000"/>
            </a:solidFill>
            <a:prstDash val="sysDot"/>
            <a:miter/>
            <a:headEnd type="none" w="med" len="med"/>
            <a:tailEnd type="none" w="med" len="med"/>
          </a:ln>
        </p:spPr>
        <p:txBody>
          <a:bodyPr wrap="square"/>
          <a:lstStyle/>
          <a:p>
            <a:pPr>
              <a:lnSpc>
                <a:spcPct val="120000"/>
              </a:lnSpc>
              <a:spcBef>
                <a:spcPts val="0"/>
              </a:spcBef>
              <a:spcAft>
                <a:spcPts val="0"/>
              </a:spcAft>
            </a:pPr>
            <a:r>
              <a:rPr lang="zh-CN" altLang="en-US" sz="2000">
                <a:latin typeface="Times New Roman" panose="02020603050405020304" pitchFamily="18" charset="0"/>
                <a:cs typeface="Times New Roman" panose="02020603050405020304" pitchFamily="18" charset="0"/>
              </a:rPr>
              <a:t>算法：八皇后问题的拉斯维加斯型概率算法Queen</a:t>
            </a:r>
          </a:p>
          <a:p>
            <a:pPr>
              <a:lnSpc>
                <a:spcPct val="120000"/>
              </a:lnSpc>
              <a:spcBef>
                <a:spcPts val="0"/>
              </a:spcBef>
              <a:spcAft>
                <a:spcPts val="0"/>
              </a:spcAft>
            </a:pPr>
            <a:r>
              <a:rPr lang="zh-CN" altLang="en-US" sz="2000">
                <a:latin typeface="Times New Roman" panose="02020603050405020304" pitchFamily="18" charset="0"/>
                <a:cs typeface="Times New Roman" panose="02020603050405020304" pitchFamily="18" charset="0"/>
              </a:rPr>
              <a:t>输入：皇后的个数</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n</a:t>
            </a:r>
            <a:endParaRPr lang="zh-CN" altLang="en-US" sz="2000">
              <a:latin typeface="Times New Roman" panose="02020603050405020304" pitchFamily="18" charset="0"/>
              <a:cs typeface="Times New Roman" panose="02020603050405020304" pitchFamily="18" charset="0"/>
            </a:endParaRPr>
          </a:p>
          <a:p>
            <a:pPr>
              <a:lnSpc>
                <a:spcPct val="120000"/>
              </a:lnSpc>
              <a:spcBef>
                <a:spcPts val="0"/>
              </a:spcBef>
              <a:spcAft>
                <a:spcPts val="0"/>
              </a:spcAft>
            </a:pPr>
            <a:r>
              <a:rPr lang="zh-CN" altLang="en-US" sz="2000">
                <a:latin typeface="Times New Roman" panose="02020603050405020304" pitchFamily="18" charset="0"/>
                <a:cs typeface="Times New Roman" panose="02020603050405020304" pitchFamily="18" charset="0"/>
              </a:rPr>
              <a:t>输出：满足约束条件解向量</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endParaRPr lang="zh-CN" altLang="en-US" sz="2000">
              <a:latin typeface="Times New Roman" panose="02020603050405020304" pitchFamily="18" charset="0"/>
              <a:cs typeface="Times New Roman" panose="02020603050405020304" pitchFamily="18" charset="0"/>
            </a:endParaRP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1. 试探次数</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count</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初始化为</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0；</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2. 循环变量</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从</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1~</a:t>
            </a:r>
            <a:r>
              <a:rPr lang="zh-CN" altLang="en-US" sz="2000" i="1">
                <a:latin typeface="Times New Roman" panose="02020603050405020304" pitchFamily="18" charset="0"/>
                <a:cs typeface="Times New Roman" panose="02020603050405020304" pitchFamily="18" charset="0"/>
              </a:rPr>
              <a:t>n</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放置第</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个皇后：</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2.1 </a:t>
            </a:r>
            <a:r>
              <a:rPr lang="zh-CN" altLang="en-US" sz="2000" i="1">
                <a:latin typeface="Times New Roman" panose="02020603050405020304" pitchFamily="18" charset="0"/>
                <a:cs typeface="Times New Roman" panose="02020603050405020304" pitchFamily="18" charset="0"/>
              </a:rPr>
              <a:t>j</a:t>
            </a:r>
            <a:r>
              <a:rPr lang="zh-CN" altLang="en-US" sz="2000">
                <a:latin typeface="Times New Roman" panose="02020603050405020304" pitchFamily="18" charset="0"/>
                <a:cs typeface="Times New Roman" panose="02020603050405020304" pitchFamily="18" charset="0"/>
              </a:rPr>
              <a:t> = [1, </a:t>
            </a:r>
            <a:r>
              <a:rPr lang="zh-CN" altLang="en-US" sz="2000" i="1">
                <a:latin typeface="Times New Roman" panose="02020603050405020304" pitchFamily="18" charset="0"/>
                <a:cs typeface="Times New Roman" panose="02020603050405020304" pitchFamily="18" charset="0"/>
              </a:rPr>
              <a:t>n</a:t>
            </a:r>
            <a:r>
              <a:rPr lang="zh-CN" altLang="en-US" sz="2000">
                <a:latin typeface="Times New Roman" panose="02020603050405020304" pitchFamily="18" charset="0"/>
                <a:cs typeface="Times New Roman" panose="02020603050405020304" pitchFamily="18" charset="0"/>
              </a:rPr>
              <a:t>]的随机数；</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2.2 count = count+1，进行第</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count</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次试探；</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2.3 若皇后</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放置在位置</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j</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不发生冲突，则</a:t>
            </a:r>
            <a:r>
              <a:rPr lang="zh-CN" altLang="en-US" sz="2000" i="1">
                <a:latin typeface="Times New Roman" panose="02020603050405020304" pitchFamily="18" charset="0"/>
                <a:cs typeface="Times New Roman" panose="02020603050405020304" pitchFamily="18" charset="0"/>
              </a:rPr>
              <a:t>x</a:t>
            </a:r>
            <a:r>
              <a:rPr lang="zh-CN" altLang="en-US" sz="2000" i="1" baseline="-25000">
                <a:latin typeface="Times New Roman" panose="02020603050405020304" pitchFamily="18" charset="0"/>
                <a:cs typeface="Times New Roman" panose="02020603050405020304" pitchFamily="18" charset="0"/>
              </a:rPr>
              <a:t>i</a:t>
            </a:r>
            <a:r>
              <a:rPr lang="zh-CN" altLang="en-US"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 j</a:t>
            </a:r>
            <a:r>
              <a:rPr lang="zh-CN" altLang="en-US" sz="2000">
                <a:latin typeface="Times New Roman" panose="02020603050405020304" pitchFamily="18" charset="0"/>
                <a:cs typeface="Times New Roman" panose="02020603050405020304" pitchFamily="18" charset="0"/>
              </a:rPr>
              <a:t>；count=0；转步骤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2</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放置下一个皇后；</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2.4 若(count == </a:t>
            </a:r>
            <a:r>
              <a:rPr lang="zh-CN" altLang="en-US" sz="2000" i="1">
                <a:latin typeface="Times New Roman" panose="02020603050405020304" pitchFamily="18" charset="0"/>
                <a:cs typeface="Times New Roman" panose="02020603050405020304" pitchFamily="18" charset="0"/>
              </a:rPr>
              <a:t>n</a:t>
            </a:r>
            <a:r>
              <a:rPr lang="zh-CN" altLang="en-US" sz="2000">
                <a:latin typeface="Times New Roman" panose="02020603050405020304" pitchFamily="18" charset="0"/>
                <a:cs typeface="Times New Roman" panose="02020603050405020304" pitchFamily="18" charset="0"/>
              </a:rPr>
              <a:t>)，则无法放置皇后</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，算法运行失败，结束算法；</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否则，转步骤</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2.1</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重新放置皇后</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 输出解向量(</a:t>
            </a:r>
            <a:r>
              <a:rPr lang="zh-CN" altLang="en-US" sz="2000" i="1">
                <a:latin typeface="Times New Roman" panose="02020603050405020304" pitchFamily="18" charset="0"/>
                <a:cs typeface="Times New Roman" panose="02020603050405020304" pitchFamily="18" charset="0"/>
              </a:rPr>
              <a:t>x</a:t>
            </a:r>
            <a:r>
              <a:rPr lang="zh-CN" altLang="en-US" sz="2000" baseline="-25000">
                <a:latin typeface="Times New Roman" panose="02020603050405020304" pitchFamily="18" charset="0"/>
                <a:cs typeface="Times New Roman" panose="02020603050405020304" pitchFamily="18" charset="0"/>
              </a:rPr>
              <a:t>1</a:t>
            </a:r>
            <a:r>
              <a:rPr lang="zh-CN" altLang="en-US"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x</a:t>
            </a:r>
            <a:r>
              <a:rPr lang="zh-CN" altLang="en-US" sz="2000" baseline="-25000">
                <a:latin typeface="Times New Roman" panose="02020603050405020304" pitchFamily="18" charset="0"/>
                <a:cs typeface="Times New Roman" panose="02020603050405020304" pitchFamily="18" charset="0"/>
              </a:rPr>
              <a:t>2</a:t>
            </a:r>
            <a:r>
              <a:rPr lang="zh-CN" altLang="en-US" sz="2000">
                <a:latin typeface="Times New Roman" panose="02020603050405020304" pitchFamily="18" charset="0"/>
                <a:cs typeface="Times New Roman" panose="02020603050405020304" pitchFamily="18" charset="0"/>
              </a:rPr>
              <a:t>, …, </a:t>
            </a:r>
            <a:r>
              <a:rPr lang="zh-CN" altLang="en-US" sz="2000" i="1">
                <a:latin typeface="Times New Roman" panose="02020603050405020304" pitchFamily="18" charset="0"/>
                <a:cs typeface="Times New Roman" panose="02020603050405020304" pitchFamily="18" charset="0"/>
              </a:rPr>
              <a:t>x</a:t>
            </a:r>
            <a:r>
              <a:rPr lang="zh-CN" altLang="en-US" sz="2000" i="1" baseline="-25000">
                <a:latin typeface="Times New Roman" panose="02020603050405020304" pitchFamily="18" charset="0"/>
                <a:cs typeface="Times New Roman" panose="02020603050405020304" pitchFamily="18" charset="0"/>
              </a:rPr>
              <a:t>n</a:t>
            </a:r>
            <a:r>
              <a:rPr lang="zh-CN" altLang="en-US" sz="2000">
                <a:latin typeface="Times New Roman" panose="02020603050405020304" pitchFamily="18" charset="0"/>
                <a:cs typeface="Times New Roman" panose="02020603050405020304" pitchFamily="18" charset="0"/>
              </a:rPr>
              <a:t>)；</a:t>
            </a:r>
          </a:p>
        </p:txBody>
      </p:sp>
      <p:sp>
        <p:nvSpPr>
          <p:cNvPr id="3" name="文本框 2"/>
          <p:cNvSpPr txBox="1"/>
          <p:nvPr/>
        </p:nvSpPr>
        <p:spPr>
          <a:xfrm>
            <a:off x="492125" y="856615"/>
            <a:ext cx="10878820" cy="977265"/>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设</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皇后问题的可能解用向量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表示，其中，</a:t>
            </a:r>
            <a:r>
              <a:rPr lang="en-US" sz="2400" b="0">
                <a:latin typeface="Times New Roman" panose="02020603050405020304" pitchFamily="18" charset="0"/>
                <a:ea typeface="微软雅黑" panose="020B0503020204020204" pitchFamily="34" charset="-122"/>
                <a:cs typeface="Times New Roman" panose="02020603050405020304" pitchFamily="18" charset="0"/>
              </a:rPr>
              <a:t>1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并且</a:t>
            </a:r>
            <a:r>
              <a:rPr lang="en-US" sz="2400" b="0">
                <a:latin typeface="Times New Roman" panose="02020603050405020304" pitchFamily="18" charset="0"/>
                <a:ea typeface="微软雅黑" panose="020B0503020204020204" pitchFamily="34" charset="-122"/>
                <a:cs typeface="Times New Roman" panose="02020603050405020304" pitchFamily="18" charset="0"/>
              </a:rPr>
              <a:t>1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，即第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个皇后放置在第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行第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列，</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算法如下：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14.3.2  八皇后问题</a:t>
            </a:r>
          </a:p>
        </p:txBody>
      </p:sp>
      <p:sp>
        <p:nvSpPr>
          <p:cNvPr id="103" name="文本框 102"/>
          <p:cNvSpPr txBox="1"/>
          <p:nvPr/>
        </p:nvSpPr>
        <p:spPr>
          <a:xfrm>
            <a:off x="461010" y="824865"/>
            <a:ext cx="11144250" cy="534035"/>
          </a:xfrm>
          <a:prstGeom prst="rect">
            <a:avLst/>
          </a:prstGeom>
          <a:noFill/>
          <a:ln w="9525">
            <a:noFill/>
          </a:ln>
        </p:spPr>
        <p:txBody>
          <a:bodyPr wrap="square">
            <a:spAutoFit/>
          </a:bodyPr>
          <a:lstStyle/>
          <a:p>
            <a:pPr indent="9525">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【算法实现】</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设数组</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x[n]</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表示皇后的列位置，其中</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x[i]</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表示皇后</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摆放在</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x[i]</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的位置：</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文本框 4"/>
          <p:cNvSpPr txBox="1"/>
          <p:nvPr/>
        </p:nvSpPr>
        <p:spPr>
          <a:xfrm>
            <a:off x="1002030" y="1466850"/>
            <a:ext cx="9326880" cy="483108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sz="2200" dirty="0" err="1">
                <a:sym typeface="+mn-ea"/>
              </a:rPr>
              <a:t>int Queue(int x[ ], int n) </a:t>
            </a:r>
          </a:p>
          <a:p>
            <a:pPr lvl="0" algn="l">
              <a:lnSpc>
                <a:spcPct val="100000"/>
              </a:lnSpc>
              <a:spcBef>
                <a:spcPts val="0"/>
              </a:spcBef>
              <a:spcAft>
                <a:spcPts val="0"/>
              </a:spcAft>
              <a:buClrTx/>
              <a:buSzTx/>
              <a:buFontTx/>
            </a:pPr>
            <a:r>
              <a:rPr lang="en-US" altLang="zh-CN" sz="2200" dirty="0" err="1">
                <a:sym typeface="+mn-ea"/>
              </a:rPr>
              <a:t>{</a:t>
            </a:r>
          </a:p>
          <a:p>
            <a:pPr lvl="0" algn="l">
              <a:lnSpc>
                <a:spcPct val="100000"/>
              </a:lnSpc>
              <a:spcBef>
                <a:spcPts val="0"/>
              </a:spcBef>
              <a:spcAft>
                <a:spcPts val="0"/>
              </a:spcAft>
              <a:buClrTx/>
              <a:buSzTx/>
              <a:buFontTx/>
            </a:pPr>
            <a:r>
              <a:rPr lang="en-US" altLang="zh-CN" sz="2200" dirty="0" err="1">
                <a:sym typeface="+mn-ea"/>
              </a:rPr>
              <a:t>    int i, j, k, count = 0;</a:t>
            </a:r>
          </a:p>
          <a:p>
            <a:pPr lvl="0" algn="l">
              <a:lnSpc>
                <a:spcPct val="100000"/>
              </a:lnSpc>
              <a:spcBef>
                <a:spcPts val="0"/>
              </a:spcBef>
              <a:spcAft>
                <a:spcPts val="0"/>
              </a:spcAft>
              <a:buClrTx/>
              <a:buSzTx/>
              <a:buFontTx/>
            </a:pPr>
            <a:r>
              <a:rPr lang="en-US" altLang="zh-CN" sz="2200" dirty="0" err="1">
                <a:sym typeface="+mn-ea"/>
              </a:rPr>
              <a:t>    for (i = 0; i &lt; n; )</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j = Random(0, n-1);                                  //注意数组下标从0开始</a:t>
            </a:r>
          </a:p>
          <a:p>
            <a:pPr lvl="0" algn="l">
              <a:lnSpc>
                <a:spcPct val="100000"/>
              </a:lnSpc>
              <a:spcBef>
                <a:spcPts val="0"/>
              </a:spcBef>
              <a:spcAft>
                <a:spcPts val="0"/>
              </a:spcAft>
              <a:buClrTx/>
              <a:buSzTx/>
              <a:buFontTx/>
            </a:pPr>
            <a:r>
              <a:rPr lang="en-US" altLang="zh-CN" sz="2200" dirty="0" err="1">
                <a:sym typeface="+mn-ea"/>
              </a:rPr>
              <a:t>        x[i] = j; count++;</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 for (k = 0; k &lt; i; k++)                               //检测约束条件</a:t>
            </a:r>
          </a:p>
          <a:p>
            <a:pPr lvl="0" algn="l">
              <a:lnSpc>
                <a:spcPct val="100000"/>
              </a:lnSpc>
              <a:spcBef>
                <a:spcPts val="0"/>
              </a:spcBef>
              <a:spcAft>
                <a:spcPts val="0"/>
              </a:spcAft>
              <a:buClrTx/>
              <a:buSzTx/>
              <a:buFontTx/>
            </a:pPr>
            <a:r>
              <a:rPr lang="en-US" altLang="zh-CN" sz="2200" dirty="0" err="1">
                <a:solidFill>
                  <a:srgbClr val="C00000"/>
                </a:solidFill>
                <a:sym typeface="+mn-ea"/>
              </a:rPr>
              <a:t>            if (x[i] == x[k] || abs(i - k) == abs(x[i] - x[k])) break;</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chemeClr val="accent6">
                    <a:lumMod val="50000"/>
                  </a:schemeClr>
                </a:solidFill>
                <a:sym typeface="+mn-ea"/>
              </a:rPr>
              <a:t>if (k == i)  { count = 0; i++; }                 //不发生冲突，摆放下一个</a:t>
            </a:r>
          </a:p>
          <a:p>
            <a:pPr lvl="0" algn="l">
              <a:lnSpc>
                <a:spcPct val="100000"/>
              </a:lnSpc>
              <a:spcBef>
                <a:spcPts val="0"/>
              </a:spcBef>
              <a:spcAft>
                <a:spcPts val="0"/>
              </a:spcAft>
              <a:buClrTx/>
              <a:buSzTx/>
              <a:buFontTx/>
            </a:pPr>
            <a:r>
              <a:rPr lang="en-US" altLang="zh-CN" sz="2200" dirty="0" err="1">
                <a:sym typeface="+mn-ea"/>
              </a:rPr>
              <a:t>        </a:t>
            </a:r>
            <a:r>
              <a:rPr lang="en-US" altLang="zh-CN" sz="2200" dirty="0" err="1">
                <a:solidFill>
                  <a:schemeClr val="accent5">
                    <a:lumMod val="50000"/>
                  </a:schemeClr>
                </a:solidFill>
                <a:sym typeface="+mn-ea"/>
              </a:rPr>
              <a:t>else if (count == n)  return 0;                  //无法摆放皇后i</a:t>
            </a:r>
          </a:p>
          <a:p>
            <a:pPr lvl="0" algn="l">
              <a:lnSpc>
                <a:spcPct val="100000"/>
              </a:lnSpc>
              <a:spcBef>
                <a:spcPts val="0"/>
              </a:spcBef>
              <a:spcAft>
                <a:spcPts val="0"/>
              </a:spcAft>
              <a:buClrTx/>
              <a:buSzTx/>
              <a:buFontTx/>
            </a:pPr>
            <a:r>
              <a:rPr lang="en-US" altLang="zh-CN" sz="2200" dirty="0" err="1">
                <a:sym typeface="+mn-ea"/>
              </a:rPr>
              <a:t>    }</a:t>
            </a:r>
          </a:p>
          <a:p>
            <a:pPr lvl="0" algn="l">
              <a:lnSpc>
                <a:spcPct val="100000"/>
              </a:lnSpc>
              <a:spcBef>
                <a:spcPts val="0"/>
              </a:spcBef>
              <a:spcAft>
                <a:spcPts val="0"/>
              </a:spcAft>
              <a:buClrTx/>
              <a:buSzTx/>
              <a:buFontTx/>
            </a:pPr>
            <a:r>
              <a:rPr lang="en-US" altLang="zh-CN" sz="2200" dirty="0" err="1">
                <a:sym typeface="+mn-ea"/>
              </a:rPr>
              <a:t>    return 1;</a:t>
            </a:r>
          </a:p>
          <a:p>
            <a:pPr lvl="0" algn="l">
              <a:lnSpc>
                <a:spcPct val="100000"/>
              </a:lnSpc>
              <a:spcBef>
                <a:spcPts val="0"/>
              </a:spcBef>
              <a:spcAft>
                <a:spcPts val="0"/>
              </a:spcAft>
              <a:buClrTx/>
              <a:buSzTx/>
              <a:buFontTx/>
            </a:pPr>
            <a:r>
              <a:rPr lang="en-US" altLang="zh-CN" sz="2200" dirty="0" err="1">
                <a:sym typeface="+mn-ea"/>
              </a:rPr>
              <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14.3.2  八皇后问题</a:t>
            </a:r>
          </a:p>
        </p:txBody>
      </p:sp>
      <p:sp>
        <p:nvSpPr>
          <p:cNvPr id="101" name="文本框 100"/>
          <p:cNvSpPr txBox="1"/>
          <p:nvPr/>
        </p:nvSpPr>
        <p:spPr>
          <a:xfrm>
            <a:off x="476250" y="924560"/>
            <a:ext cx="10911205" cy="977265"/>
          </a:xfrm>
          <a:prstGeom prst="rect">
            <a:avLst/>
          </a:prstGeom>
          <a:noFill/>
          <a:ln w="9525">
            <a:noFill/>
          </a:ln>
        </p:spPr>
        <p:txBody>
          <a:bodyPr wrap="square">
            <a:spAutoFit/>
          </a:bodyPr>
          <a:lstStyle/>
          <a:p>
            <a:pPr indent="24765"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【算法分析】</a:t>
            </a:r>
            <a:r>
              <a:rPr lang="zh-CN" sz="2400" b="0">
                <a:latin typeface="Times New Roman" panose="02020603050405020304" pitchFamily="18" charset="0"/>
                <a:ea typeface="微软雅黑" panose="020B0503020204020204" pitchFamily="34" charset="-122"/>
                <a:cs typeface="Times New Roman" panose="02020603050405020304" pitchFamily="18" charset="0"/>
              </a:rPr>
              <a:t>随着棋盘上放置皇后数量的增多，算法试探的次数也随之增加。</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如果将上述随机放置策略与回溯法相结合，则会获得更好的效果。</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476250" y="1901825"/>
            <a:ext cx="10911205" cy="977265"/>
          </a:xfrm>
          <a:prstGeom prst="rect">
            <a:avLst/>
          </a:prstGeom>
          <a:noFill/>
          <a:ln w="9525">
            <a:noFill/>
          </a:ln>
        </p:spPr>
        <p:txBody>
          <a:bodyPr wrap="square">
            <a:spAutoFit/>
          </a:bodyPr>
          <a:lstStyle/>
          <a:p>
            <a:pPr indent="24765" algn="just">
              <a:lnSpc>
                <a:spcPct val="120000"/>
              </a:lnSpc>
              <a:spcBef>
                <a:spcPts val="0"/>
              </a:spcBef>
              <a:spcAft>
                <a:spcPts val="0"/>
              </a:spcAft>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）先在棋盘的</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若干行随机地放置</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相容的皇后，</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其他皇后用回溯法</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继续放置，直至找到一个解或宣告失败。</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476250" y="2998470"/>
            <a:ext cx="10911205" cy="977265"/>
          </a:xfrm>
          <a:prstGeom prst="rect">
            <a:avLst/>
          </a:prstGeom>
          <a:noFill/>
          <a:ln w="9525">
            <a:noFill/>
          </a:ln>
        </p:spPr>
        <p:txBody>
          <a:bodyPr wrap="square">
            <a:spAutoFit/>
          </a:bodyPr>
          <a:lstStyle/>
          <a:p>
            <a:pPr indent="24765" algn="just">
              <a:lnSpc>
                <a:spcPct val="120000"/>
              </a:lnSpc>
              <a:spcBef>
                <a:spcPts val="0"/>
              </a:spcBef>
              <a:spcAft>
                <a:spcPts val="0"/>
              </a:spcAft>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）在棋盘中</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随机放置的皇后越多</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，回溯法搜索所需的时间就越少，但失败的概率也就越大。</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476250" y="4110355"/>
            <a:ext cx="10911205" cy="1863725"/>
          </a:xfrm>
          <a:prstGeom prst="rect">
            <a:avLst/>
          </a:prstGeom>
          <a:noFill/>
          <a:ln w="9525">
            <a:noFill/>
          </a:ln>
        </p:spPr>
        <p:txBody>
          <a:bodyPr wrap="square">
            <a:spAutoFit/>
          </a:bodyPr>
          <a:lstStyle/>
          <a:p>
            <a:pPr indent="24765" algn="just">
              <a:lnSpc>
                <a:spcPct val="120000"/>
              </a:lnSpc>
              <a:spcBef>
                <a:spcPts val="0"/>
              </a:spcBef>
              <a:spcAft>
                <a:spcPts val="0"/>
              </a:spcAft>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）例如八皇后问题，实验表明：</a:t>
            </a:r>
          </a:p>
          <a:p>
            <a:pPr indent="24765" algn="just">
              <a:lnSpc>
                <a:spcPct val="120000"/>
              </a:lnSpc>
              <a:spcBef>
                <a:spcPts val="0"/>
              </a:spcBef>
              <a:spcAft>
                <a:spcPts val="0"/>
              </a:spcAft>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①</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随机地放置两个皇后再采用回溯法</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比完全采用回溯法快大约两倍；</a:t>
            </a:r>
          </a:p>
          <a:p>
            <a:pPr indent="24765" algn="just">
              <a:lnSpc>
                <a:spcPct val="120000"/>
              </a:lnSpc>
              <a:spcBef>
                <a:spcPts val="0"/>
              </a:spcBef>
              <a:spcAft>
                <a:spcPts val="0"/>
              </a:spcAft>
            </a:pPr>
            <a:r>
              <a:rPr lang="en-US" altLang="zh-CN" sz="24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zh-CN" altLang="en-US" sz="24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②</a:t>
            </a:r>
            <a:r>
              <a:rPr lang="en-US" altLang="zh-CN" sz="24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随机地放置三个皇后再采用回溯法</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比完全采用回溯法快大约一倍；</a:t>
            </a:r>
          </a:p>
          <a:p>
            <a:pPr indent="24765" algn="just">
              <a:lnSpc>
                <a:spcPct val="120000"/>
              </a:lnSpc>
              <a:spcBef>
                <a:spcPts val="0"/>
              </a:spcBef>
              <a:spcAft>
                <a:spcPts val="0"/>
              </a:spcAft>
            </a:pP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4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③</a:t>
            </a:r>
            <a:r>
              <a:rPr lang="en-US" altLang="zh-CN" sz="24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所有皇后都随机放置</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比完全采用回溯法慢大约一倍。</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14.3.3  整数因子划分问题</a:t>
            </a:r>
          </a:p>
        </p:txBody>
      </p:sp>
      <p:sp>
        <p:nvSpPr>
          <p:cNvPr id="103" name="文本框 102"/>
          <p:cNvSpPr txBox="1"/>
          <p:nvPr/>
        </p:nvSpPr>
        <p:spPr>
          <a:xfrm>
            <a:off x="496570" y="871855"/>
            <a:ext cx="10894060" cy="1420495"/>
          </a:xfrm>
          <a:prstGeom prst="rect">
            <a:avLst/>
          </a:prstGeom>
          <a:noFill/>
          <a:ln w="9525">
            <a:noFill/>
          </a:ln>
        </p:spPr>
        <p:txBody>
          <a:bodyPr wrap="square">
            <a:spAutoFit/>
          </a:bodyPr>
          <a:lstStyle/>
          <a:p>
            <a:pPr indent="0" algn="just" fontAlgn="auto">
              <a:lnSpc>
                <a:spcPct val="120000"/>
              </a:lnSpc>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如果</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是一个合数，则</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必有一个非平凡因子</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m</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（即</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m</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且</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m</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），使得</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m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可以整除</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。给定一个合数</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，求</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的一个非平凡因子的问题称为</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整数因子划分问题（</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integer factor partition problem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4" name="文本框 103"/>
          <p:cNvSpPr txBox="1"/>
          <p:nvPr/>
        </p:nvSpPr>
        <p:spPr>
          <a:xfrm>
            <a:off x="496570" y="3131185"/>
            <a:ext cx="10894695" cy="1420495"/>
          </a:xfrm>
          <a:prstGeom prst="rect">
            <a:avLst/>
          </a:prstGeom>
          <a:noFill/>
          <a:ln w="9525">
            <a:noFill/>
          </a:ln>
        </p:spPr>
        <p:txBody>
          <a:bodyPr wrap="square">
            <a:spAutoFit/>
          </a:bodyPr>
          <a:lstStyle/>
          <a:p>
            <a:pPr indent="20955" algn="just" fontAlgn="auto">
              <a:lnSpc>
                <a:spcPct val="120000"/>
              </a:lnSpc>
            </a:pPr>
            <a:r>
              <a:rPr lang="zh-CN" sz="2400" b="0">
                <a:latin typeface="Times New Roman" panose="02020603050405020304" pitchFamily="18" charset="0"/>
                <a:ea typeface="微软雅黑" panose="020B0503020204020204" pitchFamily="34" charset="-122"/>
                <a:cs typeface="Times New Roman" panose="02020603050405020304" pitchFamily="18" charset="0"/>
              </a:rPr>
              <a:t>依次</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试除</a:t>
            </a:r>
            <a:r>
              <a:rPr lang="zh-CN" sz="2400" b="0">
                <a:latin typeface="Times New Roman" panose="02020603050405020304" pitchFamily="18" charset="0"/>
                <a:ea typeface="微软雅黑" panose="020B0503020204020204" pitchFamily="34" charset="-122"/>
                <a:cs typeface="Times New Roman" panose="02020603050405020304" pitchFamily="18" charset="0"/>
              </a:rPr>
              <a:t>，如果</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 mod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en-US" sz="2400" b="0">
                <a:latin typeface="Times New Roman" panose="02020603050405020304" pitchFamily="18" charset="0"/>
                <a:ea typeface="微软雅黑" panose="020B0503020204020204" pitchFamily="34" charset="-122"/>
                <a:cs typeface="Times New Roman" panose="02020603050405020304" pitchFamily="18" charset="0"/>
              </a:rPr>
              <a:t> = 0</a:t>
            </a:r>
            <a:r>
              <a:rPr lang="zh-CN" sz="2400" b="0">
                <a:latin typeface="Times New Roman" panose="02020603050405020304" pitchFamily="18" charset="0"/>
                <a:ea typeface="微软雅黑" panose="020B0503020204020204" pitchFamily="34" charset="-122"/>
                <a:cs typeface="Times New Roman" panose="02020603050405020304" pitchFamily="18" charset="0"/>
              </a:rPr>
              <a:t>，则</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可以划分为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；如果余数均不为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0</a:t>
            </a:r>
            <a:r>
              <a:rPr lang="zh-CN" sz="2400" b="0">
                <a:latin typeface="Times New Roman" panose="02020603050405020304" pitchFamily="18" charset="0"/>
                <a:ea typeface="微软雅黑" panose="020B0503020204020204" pitchFamily="34" charset="-122"/>
                <a:cs typeface="Times New Roman" panose="02020603050405020304" pitchFamily="18" charset="0"/>
              </a:rPr>
              <a:t>，则</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是一个素数。显然，</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这个算法的时间复杂度是</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O</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。这是一个伪多项式时间算法，对于一个正整数</a:t>
            </a:r>
            <a:r>
              <a:rPr lang="en-US" altLang="zh-CN" sz="24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en-US" sz="240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n</a:t>
            </a:r>
            <a:r>
              <a:rPr lang="zh-CN" sz="24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，其位数为</a:t>
            </a:r>
            <a:r>
              <a:rPr lang="en-US" altLang="zh-CN" sz="24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zh-CN" altLang="en-US" sz="24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，时间复杂度是</a:t>
            </a:r>
            <a:r>
              <a:rPr lang="zh-CN" altLang="en-US" sz="240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O</a:t>
            </a:r>
            <a:r>
              <a:rPr lang="zh-CN" altLang="en-US" sz="24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(10</a:t>
            </a:r>
            <a:r>
              <a:rPr lang="zh-CN" altLang="en-US" sz="2400" i="1" baseline="30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m</a:t>
            </a:r>
            <a:r>
              <a:rPr lang="zh-CN" altLang="en-US" sz="2400" baseline="30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/2</a:t>
            </a:r>
            <a:r>
              <a:rPr lang="zh-CN" altLang="en-US" sz="24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a:t>
            </a:r>
          </a:p>
        </p:txBody>
      </p:sp>
      <p:graphicFrame>
        <p:nvGraphicFramePr>
          <p:cNvPr id="2" name="Object 116"/>
          <p:cNvGraphicFramePr>
            <a:graphicFrameLocks noChangeAspect="1"/>
          </p:cNvGraphicFramePr>
          <p:nvPr/>
        </p:nvGraphicFramePr>
        <p:xfrm>
          <a:off x="10559415" y="2692400"/>
          <a:ext cx="346075" cy="430530"/>
        </p:xfrm>
        <a:graphic>
          <a:graphicData uri="http://schemas.openxmlformats.org/presentationml/2006/ole">
            <mc:AlternateContent xmlns:mc="http://schemas.openxmlformats.org/markup-compatibility/2006">
              <mc:Choice xmlns:v="urn:schemas-microsoft-com:vml" Requires="v">
                <p:oleObj r:id="rId3" imgW="241300" imgH="228600" progId="Equation.3">
                  <p:embed/>
                </p:oleObj>
              </mc:Choice>
              <mc:Fallback>
                <p:oleObj r:id="rId3" imgW="241300" imgH="228600" progId="Equation.3">
                  <p:embed/>
                  <p:pic>
                    <p:nvPicPr>
                      <p:cNvPr id="2" name="Object 116"/>
                      <p:cNvPicPr/>
                      <p:nvPr/>
                    </p:nvPicPr>
                    <p:blipFill>
                      <a:blip r:embed="rId4"/>
                      <a:stretch>
                        <a:fillRect/>
                      </a:stretch>
                    </p:blipFill>
                    <p:spPr>
                      <a:xfrm>
                        <a:off x="10559415" y="2692400"/>
                        <a:ext cx="346075" cy="430530"/>
                      </a:xfrm>
                      <a:prstGeom prst="rect">
                        <a:avLst/>
                      </a:prstGeom>
                      <a:noFill/>
                      <a:ln w="38100">
                        <a:noFill/>
                        <a:miter/>
                      </a:ln>
                    </p:spPr>
                  </p:pic>
                </p:oleObj>
              </mc:Fallback>
            </mc:AlternateContent>
          </a:graphicData>
        </a:graphic>
      </p:graphicFrame>
      <p:graphicFrame>
        <p:nvGraphicFramePr>
          <p:cNvPr id="9" name="Object 116"/>
          <p:cNvGraphicFramePr>
            <a:graphicFrameLocks noChangeAspect="1"/>
          </p:cNvGraphicFramePr>
          <p:nvPr/>
        </p:nvGraphicFramePr>
        <p:xfrm>
          <a:off x="7363460" y="3677920"/>
          <a:ext cx="346075" cy="430530"/>
        </p:xfrm>
        <a:graphic>
          <a:graphicData uri="http://schemas.openxmlformats.org/presentationml/2006/ole">
            <mc:AlternateContent xmlns:mc="http://schemas.openxmlformats.org/markup-compatibility/2006">
              <mc:Choice xmlns:v="urn:schemas-microsoft-com:vml" Requires="v">
                <p:oleObj r:id="rId5" imgW="241300" imgH="228600" progId="Equation.3">
                  <p:embed/>
                </p:oleObj>
              </mc:Choice>
              <mc:Fallback>
                <p:oleObj r:id="rId5" imgW="241300" imgH="228600" progId="Equation.3">
                  <p:embed/>
                  <p:pic>
                    <p:nvPicPr>
                      <p:cNvPr id="9" name="Object 116"/>
                      <p:cNvPicPr/>
                      <p:nvPr/>
                    </p:nvPicPr>
                    <p:blipFill>
                      <a:blip r:embed="rId4"/>
                      <a:stretch>
                        <a:fillRect/>
                      </a:stretch>
                    </p:blipFill>
                    <p:spPr>
                      <a:xfrm>
                        <a:off x="7363460" y="3677920"/>
                        <a:ext cx="346075" cy="430530"/>
                      </a:xfrm>
                      <a:prstGeom prst="rect">
                        <a:avLst/>
                      </a:prstGeom>
                      <a:noFill/>
                      <a:ln w="38100">
                        <a:noFill/>
                        <a:miter/>
                      </a:ln>
                    </p:spPr>
                  </p:pic>
                </p:oleObj>
              </mc:Fallback>
            </mc:AlternateContent>
          </a:graphicData>
        </a:graphic>
      </p:graphicFrame>
      <p:graphicFrame>
        <p:nvGraphicFramePr>
          <p:cNvPr id="3" name="Object 118"/>
          <p:cNvGraphicFramePr>
            <a:graphicFrameLocks noChangeAspect="1"/>
          </p:cNvGraphicFramePr>
          <p:nvPr/>
        </p:nvGraphicFramePr>
        <p:xfrm>
          <a:off x="5489575" y="4095115"/>
          <a:ext cx="1948815" cy="456565"/>
        </p:xfrm>
        <a:graphic>
          <a:graphicData uri="http://schemas.openxmlformats.org/presentationml/2006/ole">
            <mc:AlternateContent xmlns:mc="http://schemas.openxmlformats.org/markup-compatibility/2006">
              <mc:Choice xmlns:v="urn:schemas-microsoft-com:vml" Requires="v">
                <p:oleObj r:id="rId6" imgW="1091565" imgH="228600" progId="Equation.3">
                  <p:embed/>
                </p:oleObj>
              </mc:Choice>
              <mc:Fallback>
                <p:oleObj r:id="rId6" imgW="1091565" imgH="228600" progId="Equation.3">
                  <p:embed/>
                  <p:pic>
                    <p:nvPicPr>
                      <p:cNvPr id="3" name="Object 118"/>
                      <p:cNvPicPr/>
                      <p:nvPr/>
                    </p:nvPicPr>
                    <p:blipFill>
                      <a:blip r:embed="rId7"/>
                      <a:stretch>
                        <a:fillRect/>
                      </a:stretch>
                    </p:blipFill>
                    <p:spPr>
                      <a:xfrm>
                        <a:off x="5489575" y="4095115"/>
                        <a:ext cx="1948815" cy="456565"/>
                      </a:xfrm>
                      <a:prstGeom prst="rect">
                        <a:avLst/>
                      </a:prstGeom>
                      <a:noFill/>
                      <a:ln w="38100">
                        <a:noFill/>
                        <a:miter/>
                      </a:ln>
                    </p:spPr>
                  </p:pic>
                </p:oleObj>
              </mc:Fallback>
            </mc:AlternateContent>
          </a:graphicData>
        </a:graphic>
      </p:graphicFrame>
      <p:sp>
        <p:nvSpPr>
          <p:cNvPr id="4" name="文本框 3"/>
          <p:cNvSpPr txBox="1"/>
          <p:nvPr/>
        </p:nvSpPr>
        <p:spPr>
          <a:xfrm>
            <a:off x="511810" y="2588895"/>
            <a:ext cx="10894060" cy="534035"/>
          </a:xfrm>
          <a:prstGeom prst="rect">
            <a:avLst/>
          </a:prstGeom>
          <a:noFill/>
          <a:ln w="9525">
            <a:noFill/>
          </a:ln>
        </p:spPr>
        <p:txBody>
          <a:bodyPr wrap="square">
            <a:spAutoFit/>
          </a:bodyPr>
          <a:lstStyle/>
          <a:p>
            <a:pPr indent="0" algn="just" fontAlgn="auto">
              <a:lnSpc>
                <a:spcPct val="120000"/>
              </a:lnSpc>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对一个正整数</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进行因子划分，最自然的想法是</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试除</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，即</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m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从</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14.3.3  整数因子划分问题</a:t>
            </a:r>
          </a:p>
        </p:txBody>
      </p:sp>
      <p:sp>
        <p:nvSpPr>
          <p:cNvPr id="106" name="文本框 105"/>
          <p:cNvSpPr txBox="1"/>
          <p:nvPr/>
        </p:nvSpPr>
        <p:spPr>
          <a:xfrm>
            <a:off x="621665" y="833120"/>
            <a:ext cx="10800080" cy="1863725"/>
          </a:xfrm>
          <a:prstGeom prst="rect">
            <a:avLst/>
          </a:prstGeom>
          <a:noFill/>
          <a:ln w="9525">
            <a:noFill/>
          </a:ln>
        </p:spPr>
        <p:txBody>
          <a:bodyPr wrap="square">
            <a:spAutoFit/>
          </a:bodyPr>
          <a:lstStyle/>
          <a:p>
            <a:pPr indent="0" algn="just" fontAlgn="auto">
              <a:lnSpc>
                <a:spcPct val="120000"/>
              </a:lnSpc>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定理</a:t>
            </a:r>
            <a:r>
              <a:rPr lang="en-US"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14-1</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设整数</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是一个合数，</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 ≤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b &lt; n</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b</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）且满足</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b</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，如果</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a:t>
            </a:r>
            <a:r>
              <a:rPr lang="en-US" sz="2400" b="0" baseline="30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mod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b</a:t>
            </a:r>
            <a:r>
              <a:rPr lang="en-US" sz="2400" b="0" baseline="30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mod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，则</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b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的最大公约数是</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的一个非平凡因子。</a:t>
            </a:r>
          </a:p>
          <a:p>
            <a:pPr indent="0" algn="just" fontAlgn="auto">
              <a:lnSpc>
                <a:spcPct val="120000"/>
              </a:lnSpc>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证明略。例如</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=18</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，取</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=9</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b</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b</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=12</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9</a:t>
            </a:r>
            <a:r>
              <a:rPr lang="en-US" sz="2400" b="0" baseline="30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mod 18 = 3</a:t>
            </a:r>
            <a:r>
              <a:rPr lang="en-US" sz="2400" b="0" baseline="30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mod 18</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12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18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的最大公约数是</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6</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，则</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6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是</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18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的一个非平凡因子。</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8" name="文本框 107"/>
          <p:cNvSpPr txBox="1"/>
          <p:nvPr/>
        </p:nvSpPr>
        <p:spPr>
          <a:xfrm>
            <a:off x="621665" y="2846705"/>
            <a:ext cx="10800080" cy="977265"/>
          </a:xfrm>
          <a:prstGeom prst="rect">
            <a:avLst/>
          </a:prstGeom>
          <a:noFill/>
          <a:ln w="9525">
            <a:noFill/>
          </a:ln>
        </p:spPr>
        <p:txBody>
          <a:bodyPr wrap="square">
            <a:spAutoFit/>
          </a:bodyPr>
          <a:lstStyle/>
          <a:p>
            <a:pPr indent="0" algn="just" fontAlgn="auto">
              <a:lnSpc>
                <a:spcPct val="120000"/>
              </a:lnSpc>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【算法实现】</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求整数</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b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的最大公约数采用欧几里得算法，设函数</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Pollard</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实现求整数</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的非平凡因子，程序如下：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14.3.3  整数因子划分问题</a:t>
            </a:r>
          </a:p>
        </p:txBody>
      </p:sp>
      <p:sp>
        <p:nvSpPr>
          <p:cNvPr id="5" name="文本框 4"/>
          <p:cNvSpPr txBox="1"/>
          <p:nvPr/>
        </p:nvSpPr>
        <p:spPr>
          <a:xfrm>
            <a:off x="1017905" y="841375"/>
            <a:ext cx="9326880" cy="555244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95000"/>
              </a:lnSpc>
              <a:spcBef>
                <a:spcPts val="0"/>
              </a:spcBef>
              <a:spcAft>
                <a:spcPts val="0"/>
              </a:spcAft>
              <a:buClrTx/>
              <a:buSzTx/>
              <a:buFontTx/>
            </a:pPr>
            <a:r>
              <a:rPr lang="en-US" altLang="zh-CN" sz="2200" dirty="0" err="1">
                <a:sym typeface="+mn-ea"/>
              </a:rPr>
              <a:t>int Pollard(int n)</a:t>
            </a:r>
          </a:p>
          <a:p>
            <a:pPr lvl="0" algn="l">
              <a:lnSpc>
                <a:spcPct val="95000"/>
              </a:lnSpc>
              <a:spcBef>
                <a:spcPts val="0"/>
              </a:spcBef>
              <a:spcAft>
                <a:spcPts val="0"/>
              </a:spcAft>
              <a:buClrTx/>
              <a:buSzTx/>
              <a:buFontTx/>
            </a:pPr>
            <a:r>
              <a:rPr lang="en-US" altLang="zh-CN" sz="2200" dirty="0" err="1">
                <a:sym typeface="+mn-ea"/>
              </a:rPr>
              <a:t>{ </a:t>
            </a:r>
          </a:p>
          <a:p>
            <a:pPr lvl="0" algn="l">
              <a:lnSpc>
                <a:spcPct val="95000"/>
              </a:lnSpc>
              <a:spcBef>
                <a:spcPts val="0"/>
              </a:spcBef>
              <a:spcAft>
                <a:spcPts val="0"/>
              </a:spcAft>
              <a:buClrTx/>
              <a:buSzTx/>
              <a:buFontTx/>
            </a:pPr>
            <a:r>
              <a:rPr lang="en-US" altLang="zh-CN" sz="2200" dirty="0" err="1">
                <a:sym typeface="+mn-ea"/>
              </a:rPr>
              <a:t>    srand(time(NULL));</a:t>
            </a:r>
          </a:p>
          <a:p>
            <a:pPr lvl="0" algn="l">
              <a:lnSpc>
                <a:spcPct val="95000"/>
              </a:lnSpc>
              <a:spcBef>
                <a:spcPts val="0"/>
              </a:spcBef>
              <a:spcAft>
                <a:spcPts val="0"/>
              </a:spcAft>
              <a:buClrTx/>
              <a:buSzTx/>
              <a:buFontTx/>
            </a:pPr>
            <a:r>
              <a:rPr lang="en-US" altLang="zh-CN" sz="2200" dirty="0" err="1">
                <a:sym typeface="+mn-ea"/>
              </a:rPr>
              <a:t>    int a, b, c, d;</a:t>
            </a:r>
          </a:p>
          <a:p>
            <a:pPr lvl="0" algn="l">
              <a:lnSpc>
                <a:spcPct val="95000"/>
              </a:lnSpc>
              <a:spcBef>
                <a:spcPts val="0"/>
              </a:spcBef>
              <a:spcAft>
                <a:spcPts val="0"/>
              </a:spcAft>
              <a:buClrTx/>
              <a:buSzTx/>
              <a:buFontTx/>
            </a:pPr>
            <a:r>
              <a:rPr lang="en-US" altLang="zh-CN" sz="2200" dirty="0" err="1">
                <a:sym typeface="+mn-ea"/>
              </a:rPr>
              <a:t>    </a:t>
            </a:r>
            <a:r>
              <a:rPr lang="en-US" altLang="zh-CN" sz="2200" dirty="0" err="1">
                <a:solidFill>
                  <a:schemeClr val="accent5">
                    <a:lumMod val="50000"/>
                  </a:schemeClr>
                </a:solidFill>
                <a:sym typeface="+mn-ea"/>
              </a:rPr>
              <a:t>a = 1 + rand( ) % (n - 1);     // a为[1, n-1]区间的随机整数</a:t>
            </a:r>
          </a:p>
          <a:p>
            <a:pPr lvl="0" algn="l">
              <a:lnSpc>
                <a:spcPct val="95000"/>
              </a:lnSpc>
              <a:spcBef>
                <a:spcPts val="0"/>
              </a:spcBef>
              <a:spcAft>
                <a:spcPts val="0"/>
              </a:spcAft>
              <a:buClrTx/>
              <a:buSzTx/>
              <a:buFontTx/>
            </a:pPr>
            <a:r>
              <a:rPr lang="en-US" altLang="zh-CN" sz="2200" dirty="0" err="1">
                <a:solidFill>
                  <a:schemeClr val="accent5">
                    <a:lumMod val="50000"/>
                  </a:schemeClr>
                </a:solidFill>
                <a:sym typeface="+mn-ea"/>
              </a:rPr>
              <a:t>   </a:t>
            </a:r>
            <a:r>
              <a:rPr lang="en-US" altLang="zh-CN" sz="2200" dirty="0" err="1">
                <a:solidFill>
                  <a:srgbClr val="C00000"/>
                </a:solidFill>
                <a:sym typeface="+mn-ea"/>
              </a:rPr>
              <a:t> c = (a * a) % n;             //以下构造满足模n相同的b</a:t>
            </a:r>
          </a:p>
          <a:p>
            <a:pPr lvl="0" algn="l">
              <a:lnSpc>
                <a:spcPct val="95000"/>
              </a:lnSpc>
              <a:spcBef>
                <a:spcPts val="0"/>
              </a:spcBef>
              <a:spcAft>
                <a:spcPts val="0"/>
              </a:spcAft>
              <a:buClrTx/>
              <a:buSzTx/>
              <a:buFontTx/>
            </a:pPr>
            <a:r>
              <a:rPr lang="en-US" altLang="zh-CN" sz="2200" dirty="0" err="1">
                <a:solidFill>
                  <a:srgbClr val="C00000"/>
                </a:solidFill>
                <a:sym typeface="+mn-ea"/>
              </a:rPr>
              <a:t>    while (c &lt; n * n )</a:t>
            </a:r>
          </a:p>
          <a:p>
            <a:pPr lvl="0" algn="l">
              <a:lnSpc>
                <a:spcPct val="95000"/>
              </a:lnSpc>
              <a:spcBef>
                <a:spcPts val="0"/>
              </a:spcBef>
              <a:spcAft>
                <a:spcPts val="0"/>
              </a:spcAft>
              <a:buClrTx/>
              <a:buSzTx/>
              <a:buFontTx/>
            </a:pPr>
            <a:r>
              <a:rPr lang="en-US" altLang="zh-CN" sz="2200" dirty="0" err="1">
                <a:solidFill>
                  <a:srgbClr val="C00000"/>
                </a:solidFill>
                <a:sym typeface="+mn-ea"/>
              </a:rPr>
              <a:t>    {</a:t>
            </a:r>
          </a:p>
          <a:p>
            <a:pPr lvl="0" algn="l">
              <a:lnSpc>
                <a:spcPct val="95000"/>
              </a:lnSpc>
              <a:spcBef>
                <a:spcPts val="0"/>
              </a:spcBef>
              <a:spcAft>
                <a:spcPts val="0"/>
              </a:spcAft>
              <a:buClrTx/>
              <a:buSzTx/>
              <a:buFontTx/>
            </a:pPr>
            <a:r>
              <a:rPr lang="en-US" altLang="zh-CN" sz="2200" dirty="0" err="1">
                <a:solidFill>
                  <a:srgbClr val="C00000"/>
                </a:solidFill>
                <a:sym typeface="+mn-ea"/>
              </a:rPr>
              <a:t>        b = (int)sqrt(c);</a:t>
            </a:r>
          </a:p>
          <a:p>
            <a:pPr lvl="0" algn="l">
              <a:lnSpc>
                <a:spcPct val="95000"/>
              </a:lnSpc>
              <a:spcBef>
                <a:spcPts val="0"/>
              </a:spcBef>
              <a:spcAft>
                <a:spcPts val="0"/>
              </a:spcAft>
              <a:buClrTx/>
              <a:buSzTx/>
              <a:buFontTx/>
            </a:pPr>
            <a:r>
              <a:rPr lang="en-US" altLang="zh-CN" sz="2200" dirty="0" err="1">
                <a:solidFill>
                  <a:srgbClr val="C00000"/>
                </a:solidFill>
                <a:sym typeface="+mn-ea"/>
              </a:rPr>
              <a:t>        if ((c * c != b * b) &amp;&amp; (a + b == n)) c = c + n; </a:t>
            </a:r>
          </a:p>
          <a:p>
            <a:pPr lvl="0" algn="l">
              <a:lnSpc>
                <a:spcPct val="95000"/>
              </a:lnSpc>
              <a:spcBef>
                <a:spcPts val="0"/>
              </a:spcBef>
              <a:spcAft>
                <a:spcPts val="0"/>
              </a:spcAft>
              <a:buClrTx/>
              <a:buSzTx/>
              <a:buFontTx/>
            </a:pPr>
            <a:r>
              <a:rPr lang="en-US" altLang="zh-CN" sz="2200" dirty="0" err="1">
                <a:solidFill>
                  <a:srgbClr val="C00000"/>
                </a:solidFill>
                <a:sym typeface="+mn-ea"/>
              </a:rPr>
              <a:t>        else break;</a:t>
            </a:r>
          </a:p>
          <a:p>
            <a:pPr lvl="0" algn="l">
              <a:lnSpc>
                <a:spcPct val="95000"/>
              </a:lnSpc>
              <a:spcBef>
                <a:spcPts val="0"/>
              </a:spcBef>
              <a:spcAft>
                <a:spcPts val="0"/>
              </a:spcAft>
              <a:buClrTx/>
              <a:buSzTx/>
              <a:buFontTx/>
            </a:pPr>
            <a:r>
              <a:rPr lang="en-US" altLang="zh-CN" sz="2200" dirty="0" err="1">
                <a:solidFill>
                  <a:srgbClr val="C00000"/>
                </a:solidFill>
                <a:sym typeface="+mn-ea"/>
              </a:rPr>
              <a:t>    }</a:t>
            </a:r>
          </a:p>
          <a:p>
            <a:pPr lvl="0" algn="l">
              <a:lnSpc>
                <a:spcPct val="95000"/>
              </a:lnSpc>
              <a:spcBef>
                <a:spcPts val="0"/>
              </a:spcBef>
              <a:spcAft>
                <a:spcPts val="0"/>
              </a:spcAft>
              <a:buClrTx/>
              <a:buSzTx/>
              <a:buFontTx/>
            </a:pPr>
            <a:r>
              <a:rPr lang="en-US" altLang="zh-CN" sz="2200" dirty="0" err="1">
                <a:sym typeface="+mn-ea"/>
              </a:rPr>
              <a:t>    if (c == n * n) return 0;              //本次算法执行失败</a:t>
            </a:r>
          </a:p>
          <a:p>
            <a:pPr lvl="0" algn="l">
              <a:lnSpc>
                <a:spcPct val="95000"/>
              </a:lnSpc>
              <a:spcBef>
                <a:spcPts val="0"/>
              </a:spcBef>
              <a:spcAft>
                <a:spcPts val="0"/>
              </a:spcAft>
              <a:buClrTx/>
              <a:buSzTx/>
              <a:buFontTx/>
            </a:pPr>
            <a:r>
              <a:rPr lang="en-US" altLang="zh-CN" sz="2200" dirty="0" err="1">
                <a:sym typeface="+mn-ea"/>
              </a:rPr>
              <a:t>    else d = CommFactor(a + b, n);       //调用欧几里得算法求最大公约数</a:t>
            </a:r>
          </a:p>
          <a:p>
            <a:pPr lvl="0" algn="l">
              <a:lnSpc>
                <a:spcPct val="95000"/>
              </a:lnSpc>
              <a:spcBef>
                <a:spcPts val="0"/>
              </a:spcBef>
              <a:spcAft>
                <a:spcPts val="0"/>
              </a:spcAft>
              <a:buClrTx/>
              <a:buSzTx/>
              <a:buFontTx/>
            </a:pPr>
            <a:r>
              <a:rPr lang="en-US" altLang="zh-CN" sz="2200" dirty="0" err="1">
                <a:sym typeface="+mn-ea"/>
              </a:rPr>
              <a:t>    if (d &gt; 1) return d;                  </a:t>
            </a:r>
          </a:p>
          <a:p>
            <a:pPr lvl="0" algn="l">
              <a:lnSpc>
                <a:spcPct val="95000"/>
              </a:lnSpc>
              <a:spcBef>
                <a:spcPts val="0"/>
              </a:spcBef>
              <a:spcAft>
                <a:spcPts val="0"/>
              </a:spcAft>
              <a:buClrTx/>
              <a:buSzTx/>
              <a:buFontTx/>
            </a:pPr>
            <a:r>
              <a:rPr lang="en-US" altLang="zh-CN" sz="2200" dirty="0" err="1">
                <a:sym typeface="+mn-ea"/>
              </a:rPr>
              <a:t>    else return 0;                      //本次算法执行失败</a:t>
            </a:r>
          </a:p>
          <a:p>
            <a:pPr lvl="0" algn="l">
              <a:lnSpc>
                <a:spcPct val="95000"/>
              </a:lnSpc>
              <a:spcBef>
                <a:spcPts val="0"/>
              </a:spcBef>
              <a:spcAft>
                <a:spcPts val="0"/>
              </a:spcAft>
              <a:buClrTx/>
              <a:buSzTx/>
              <a:buFontTx/>
            </a:pPr>
            <a:r>
              <a:rPr lang="en-US" altLang="zh-CN" sz="2200" dirty="0" err="1">
                <a:sym typeface="+mn-ea"/>
              </a:rPr>
              <a: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14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概率算法</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14-4    蒙特卡罗型概率算法</a:t>
            </a:r>
            <a:endParaRPr lang="zh-CN" altLang="en-US" sz="2400" dirty="0">
              <a:solidFill>
                <a:schemeClr val="bg1"/>
              </a:solidFill>
              <a:latin typeface="Microsoft YaHei UI" panose="020B0503020204020204" pitchFamily="34" charset="-122"/>
              <a:ea typeface="Microsoft YaHei UI" panose="020B0503020204020204" pitchFamily="34" charset="-122"/>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14.1.1  概率算法的设计思想</a:t>
            </a:r>
          </a:p>
        </p:txBody>
      </p:sp>
      <p:sp>
        <p:nvSpPr>
          <p:cNvPr id="7" name="Freeform 84"/>
          <p:cNvSpPr/>
          <p:nvPr/>
        </p:nvSpPr>
        <p:spPr bwMode="auto">
          <a:xfrm>
            <a:off x="683527" y="103705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4" name="文本框 3"/>
          <p:cNvSpPr txBox="1"/>
          <p:nvPr/>
        </p:nvSpPr>
        <p:spPr>
          <a:xfrm>
            <a:off x="1263650" y="926465"/>
            <a:ext cx="10057765" cy="1863725"/>
          </a:xfrm>
          <a:prstGeom prst="rect">
            <a:avLst/>
          </a:prstGeom>
          <a:noFill/>
          <a:ln w="9525">
            <a:noFill/>
          </a:ln>
        </p:spPr>
        <p:txBody>
          <a:bodyPr wrap="square">
            <a:spAutoFit/>
          </a:bodyPr>
          <a:lstStyle/>
          <a:p>
            <a:pPr indent="0" algn="just">
              <a:lnSpc>
                <a:spcPct val="120000"/>
              </a:lnSpc>
              <a:spcBef>
                <a:spcPts val="0"/>
              </a:spcBef>
              <a:spcAft>
                <a:spcPts val="100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假设宝藏的总价值是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zh-CN" sz="2400" b="0">
                <a:latin typeface="Times New Roman" panose="02020603050405020304" pitchFamily="18" charset="0"/>
                <a:ea typeface="微软雅黑" panose="020B0503020204020204" pitchFamily="34" charset="-122"/>
                <a:cs typeface="Times New Roman" panose="02020603050405020304" pitchFamily="18" charset="0"/>
              </a:rPr>
              <a:t>，知道藏宝地点的那个人每天拿走宝藏的价值是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zh-CN" sz="2400" b="0">
                <a:latin typeface="Times New Roman" panose="02020603050405020304" pitchFamily="18" charset="0"/>
                <a:ea typeface="微软雅黑" panose="020B0503020204020204" pitchFamily="34" charset="-122"/>
                <a:cs typeface="Times New Roman" panose="02020603050405020304" pitchFamily="18" charset="0"/>
              </a:rPr>
              <a:t>，并且</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9</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zh-CN" sz="2400" b="0">
                <a:latin typeface="Times New Roman" panose="02020603050405020304" pitchFamily="18" charset="0"/>
                <a:ea typeface="微软雅黑" panose="020B0503020204020204" pitchFamily="34" charset="-122"/>
                <a:cs typeface="Times New Roman" panose="02020603050405020304" pitchFamily="18" charset="0"/>
              </a:rPr>
              <a:t>，可行的方案有：</a:t>
            </a:r>
          </a:p>
          <a:p>
            <a:pPr indent="0" algn="just">
              <a:lnSpc>
                <a:spcPct val="120000"/>
              </a:lnSpc>
              <a:spcBef>
                <a:spcPts val="0"/>
              </a:spcBef>
              <a:spcAft>
                <a:spcPts val="100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）自己解读。</a:t>
            </a:r>
            <a:r>
              <a:rPr lang="zh-CN" sz="2400" b="0">
                <a:latin typeface="Times New Roman" panose="02020603050405020304" pitchFamily="18" charset="0"/>
                <a:ea typeface="微软雅黑" panose="020B0503020204020204" pitchFamily="34" charset="-122"/>
                <a:cs typeface="Times New Roman" panose="02020603050405020304" pitchFamily="18" charset="0"/>
              </a:rPr>
              <a:t>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4 </a:t>
            </a:r>
            <a:r>
              <a:rPr lang="zh-CN" sz="2400" b="0">
                <a:latin typeface="Times New Roman" panose="02020603050405020304" pitchFamily="18" charset="0"/>
                <a:ea typeface="微软雅黑" panose="020B0503020204020204" pitchFamily="34" charset="-122"/>
                <a:cs typeface="Times New Roman" panose="02020603050405020304" pitchFamily="18" charset="0"/>
              </a:rPr>
              <a:t>天的时间解读藏宝图，用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5 </a:t>
            </a:r>
            <a:r>
              <a:rPr lang="zh-CN" sz="2400" b="0">
                <a:latin typeface="Times New Roman" panose="02020603050405020304" pitchFamily="18" charset="0"/>
                <a:ea typeface="微软雅黑" panose="020B0503020204020204" pitchFamily="34" charset="-122"/>
                <a:cs typeface="Times New Roman" panose="02020603050405020304" pitchFamily="18" charset="0"/>
              </a:rPr>
              <a:t>天的时间到达藏宝地点，可获宝藏价值：</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x</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-9</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y</a:t>
            </a:r>
            <a:r>
              <a:rPr lang="zh-CN" altLang="en-US" sz="2400" b="0">
                <a:latin typeface="Times New Roman" panose="02020603050405020304" pitchFamily="18" charset="0"/>
                <a:ea typeface="微软雅黑" panose="020B0503020204020204" pitchFamily="34" charset="-122"/>
                <a:cs typeface="Times New Roman" panose="02020603050405020304" pitchFamily="18" charset="0"/>
              </a:rPr>
              <a:t>。</a:t>
            </a:r>
          </a:p>
        </p:txBody>
      </p:sp>
      <p:sp>
        <p:nvSpPr>
          <p:cNvPr id="2" name="文本框 1"/>
          <p:cNvSpPr txBox="1"/>
          <p:nvPr/>
        </p:nvSpPr>
        <p:spPr>
          <a:xfrm>
            <a:off x="1263650" y="2895600"/>
            <a:ext cx="10088880" cy="977265"/>
          </a:xfrm>
          <a:prstGeom prst="rect">
            <a:avLst/>
          </a:prstGeom>
          <a:noFill/>
          <a:ln w="9525">
            <a:noFill/>
          </a:ln>
        </p:spPr>
        <p:txBody>
          <a:bodyPr wrap="square">
            <a:spAutoFit/>
          </a:bodyPr>
          <a:lstStyle/>
          <a:p>
            <a:pPr indent="0" algn="just">
              <a:lnSpc>
                <a:spcPct val="120000"/>
              </a:lnSpc>
              <a:spcBef>
                <a:spcPts val="0"/>
              </a:spcBef>
              <a:spcAft>
                <a:spcPts val="100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）接受小精灵的条件。</a:t>
            </a:r>
            <a:r>
              <a:rPr lang="zh-CN" sz="2400" b="0">
                <a:latin typeface="Times New Roman" panose="02020603050405020304" pitchFamily="18" charset="0"/>
                <a:ea typeface="微软雅黑" panose="020B0503020204020204" pitchFamily="34" charset="-122"/>
                <a:cs typeface="Times New Roman" panose="02020603050405020304" pitchFamily="18" charset="0"/>
              </a:rPr>
              <a:t>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5 </a:t>
            </a:r>
            <a:r>
              <a:rPr lang="zh-CN" sz="2400" b="0">
                <a:latin typeface="Times New Roman" panose="02020603050405020304" pitchFamily="18" charset="0"/>
                <a:ea typeface="微软雅黑" panose="020B0503020204020204" pitchFamily="34" charset="-122"/>
                <a:cs typeface="Times New Roman" panose="02020603050405020304" pitchFamily="18" charset="0"/>
              </a:rPr>
              <a:t>天的时间到达藏宝地点，可获宝藏价值</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-5</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zh-CN" sz="2400" b="0">
                <a:latin typeface="Times New Roman" panose="02020603050405020304" pitchFamily="18" charset="0"/>
                <a:ea typeface="微软雅黑" panose="020B0503020204020204" pitchFamily="34" charset="-122"/>
                <a:cs typeface="Times New Roman" panose="02020603050405020304" pitchFamily="18" charset="0"/>
              </a:rPr>
              <a:t>，但需付给小精灵宝藏价值</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3</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zh-CN" sz="2400" b="0">
                <a:latin typeface="Times New Roman" panose="02020603050405020304" pitchFamily="18" charset="0"/>
                <a:ea typeface="微软雅黑" panose="020B0503020204020204" pitchFamily="34" charset="-122"/>
                <a:cs typeface="Times New Roman" panose="02020603050405020304" pitchFamily="18" charset="0"/>
              </a:rPr>
              <a:t>，最终可获宝藏价值：</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x</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-8</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y</a:t>
            </a:r>
            <a:r>
              <a:rPr lang="zh-CN" altLang="en-US" sz="2400" b="0">
                <a:latin typeface="Times New Roman" panose="02020603050405020304" pitchFamily="18" charset="0"/>
                <a:ea typeface="微软雅黑" panose="020B0503020204020204" pitchFamily="34" charset="-122"/>
                <a:cs typeface="Times New Roman" panose="02020603050405020304" pitchFamily="18" charset="0"/>
              </a:rPr>
              <a:t>。</a:t>
            </a:r>
          </a:p>
        </p:txBody>
      </p:sp>
      <p:sp>
        <p:nvSpPr>
          <p:cNvPr id="3" name="文本框 2"/>
          <p:cNvSpPr txBox="1"/>
          <p:nvPr/>
        </p:nvSpPr>
        <p:spPr>
          <a:xfrm>
            <a:off x="1263650" y="3949065"/>
            <a:ext cx="10088880" cy="1420495"/>
          </a:xfrm>
          <a:prstGeom prst="rect">
            <a:avLst/>
          </a:prstGeom>
          <a:noFill/>
          <a:ln w="9525">
            <a:noFill/>
          </a:ln>
        </p:spPr>
        <p:txBody>
          <a:bodyPr wrap="square">
            <a:spAutoFit/>
          </a:bodyPr>
          <a:lstStyle/>
          <a:p>
            <a:pPr indent="0" algn="just">
              <a:lnSpc>
                <a:spcPct val="120000"/>
              </a:lnSpc>
              <a:spcBef>
                <a:spcPts val="0"/>
              </a:spcBef>
              <a:spcAft>
                <a:spcPts val="100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3）碰运气。</a:t>
            </a:r>
            <a:r>
              <a:rPr lang="zh-CN" sz="2400" b="0">
                <a:latin typeface="Times New Roman" panose="02020603050405020304" pitchFamily="18" charset="0"/>
                <a:ea typeface="微软雅黑" panose="020B0503020204020204" pitchFamily="34" charset="-122"/>
                <a:cs typeface="Times New Roman" panose="02020603050405020304" pitchFamily="18" charset="0"/>
              </a:rPr>
              <a:t>投掷硬币决定首先前往哪个地点，如果发现地点是错的，就前往另一个地点。这样，有一半的机会获得宝藏价值</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-5</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zh-CN" sz="2400" b="0">
                <a:latin typeface="Times New Roman" panose="02020603050405020304" pitchFamily="18" charset="0"/>
                <a:ea typeface="微软雅黑" panose="020B0503020204020204" pitchFamily="34" charset="-122"/>
                <a:cs typeface="Times New Roman" panose="02020603050405020304" pitchFamily="18" charset="0"/>
              </a:rPr>
              <a:t>，另一半的机会获得宝藏价值</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-10</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zh-CN" sz="2400" b="0">
                <a:latin typeface="Times New Roman" panose="02020603050405020304" pitchFamily="18" charset="0"/>
                <a:ea typeface="微软雅黑" panose="020B0503020204020204" pitchFamily="34" charset="-122"/>
                <a:cs typeface="Times New Roman" panose="02020603050405020304" pitchFamily="18" charset="0"/>
              </a:rPr>
              <a:t>，从概率的角度，最终可获宝藏价值：</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x</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-7.5</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y</a:t>
            </a:r>
            <a:r>
              <a:rPr lang="zh-CN" altLang="en-US" sz="2400" b="0">
                <a:latin typeface="Times New Roman" panose="02020603050405020304" pitchFamily="18" charset="0"/>
                <a:ea typeface="微软雅黑" panose="020B0503020204020204" pitchFamily="34" charset="-122"/>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14.4.1  蒙特卡罗型概率算法的设计思想</a:t>
            </a:r>
          </a:p>
        </p:txBody>
      </p:sp>
      <p:sp>
        <p:nvSpPr>
          <p:cNvPr id="19" name="Freeform 84"/>
          <p:cNvSpPr/>
          <p:nvPr/>
        </p:nvSpPr>
        <p:spPr bwMode="auto">
          <a:xfrm>
            <a:off x="663842" y="277568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5" name="Freeform 84"/>
          <p:cNvSpPr/>
          <p:nvPr/>
        </p:nvSpPr>
        <p:spPr bwMode="auto">
          <a:xfrm>
            <a:off x="663842" y="114119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8" name="文本框 107"/>
          <p:cNvSpPr txBox="1"/>
          <p:nvPr/>
        </p:nvSpPr>
        <p:spPr>
          <a:xfrm>
            <a:off x="1227455" y="972820"/>
            <a:ext cx="10362565" cy="1420495"/>
          </a:xfrm>
          <a:prstGeom prst="rect">
            <a:avLst/>
          </a:prstGeom>
          <a:noFill/>
          <a:ln w="9525">
            <a:noFill/>
          </a:ln>
        </p:spPr>
        <p:txBody>
          <a:bodyPr wrap="square">
            <a:spAutoFit/>
          </a:bodyPr>
          <a:lstStyle/>
          <a:p>
            <a:pPr indent="2540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对于许多问题来说，</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近似解毫无意义</a:t>
            </a:r>
            <a:r>
              <a:rPr lang="zh-CN" sz="2400" b="0">
                <a:latin typeface="Times New Roman" panose="02020603050405020304" pitchFamily="18" charset="0"/>
                <a:ea typeface="微软雅黑" panose="020B0503020204020204" pitchFamily="34" charset="-122"/>
                <a:cs typeface="Times New Roman" panose="02020603050405020304" pitchFamily="18" charset="0"/>
              </a:rPr>
              <a:t>。例如：</a:t>
            </a:r>
          </a:p>
          <a:p>
            <a:pPr indent="2540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）判定问题的解为“是”或“否”，二者必居其一，不存在任何近似解。</a:t>
            </a:r>
          </a:p>
          <a:p>
            <a:pPr indent="2540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）整数因子划分问题，一个整数的近似因子没有任何意义。</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1227455" y="2626360"/>
            <a:ext cx="10362565" cy="3636010"/>
          </a:xfrm>
          <a:prstGeom prst="rect">
            <a:avLst/>
          </a:prstGeom>
          <a:noFill/>
          <a:ln w="9525">
            <a:noFill/>
          </a:ln>
        </p:spPr>
        <p:txBody>
          <a:bodyPr wrap="square">
            <a:spAutoFit/>
          </a:bodyPr>
          <a:lstStyle/>
          <a:p>
            <a:pPr indent="25400">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蒙特卡罗型（</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Monte Carlo</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）概率算法</a:t>
            </a:r>
            <a:r>
              <a:rPr lang="zh-CN" sz="240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的基本特征：</a:t>
            </a:r>
          </a:p>
          <a:p>
            <a:pPr indent="25400">
              <a:lnSpc>
                <a:spcPct val="120000"/>
              </a:lnSpc>
              <a:spcBef>
                <a:spcPts val="0"/>
              </a:spcBef>
              <a:spcAft>
                <a:spcPts val="0"/>
              </a:spcAft>
            </a:pPr>
            <a:r>
              <a:rPr lang="zh-CN" sz="240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蒙特卡罗型概率算法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用于求</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问题的准确解</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p>
          <a:p>
            <a:pPr indent="2540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）蒙特卡罗型概率算法偶尔会出错，但无论任何输入实例，总能</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以很高的概率找到一个正确解</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p>
          <a:p>
            <a:pPr indent="2540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3</a:t>
            </a:r>
            <a:r>
              <a:rPr lang="zh-CN" sz="2400" b="0">
                <a:latin typeface="Times New Roman" panose="02020603050405020304" pitchFamily="18" charset="0"/>
                <a:ea typeface="微软雅黑" panose="020B0503020204020204" pitchFamily="34" charset="-122"/>
                <a:cs typeface="Times New Roman" panose="02020603050405020304" pitchFamily="18" charset="0"/>
              </a:rPr>
              <a:t>）蒙特卡罗型概率算法总是给出解，但是，这个解偶尔可能是不正确的，一般情况下，也</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无法有效地判定得到的解是否正确</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p>
          <a:p>
            <a:pPr indent="2540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4</a:t>
            </a:r>
            <a:r>
              <a:rPr lang="zh-CN" sz="2400" b="0">
                <a:latin typeface="Times New Roman" panose="02020603050405020304" pitchFamily="18" charset="0"/>
                <a:ea typeface="微软雅黑" panose="020B0503020204020204" pitchFamily="34" charset="-122"/>
                <a:cs typeface="Times New Roman" panose="02020603050405020304" pitchFamily="18" charset="0"/>
              </a:rPr>
              <a:t>）蒙特卡罗型概率算法求得正确解的概率</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依赖于算法的运行次数</a:t>
            </a:r>
            <a:r>
              <a:rPr lang="zh-CN" sz="2400" b="0">
                <a:latin typeface="Times New Roman" panose="02020603050405020304" pitchFamily="18" charset="0"/>
                <a:ea typeface="微软雅黑" panose="020B0503020204020204" pitchFamily="34" charset="-122"/>
                <a:cs typeface="Times New Roman" panose="02020603050405020304" pitchFamily="18" charset="0"/>
              </a:rPr>
              <a:t>，算法运行的次数越多，得到正确解的概率就越高。</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14.4.1  蒙特卡罗型概率算法的设计思想</a:t>
            </a:r>
          </a:p>
        </p:txBody>
      </p:sp>
      <p:sp>
        <p:nvSpPr>
          <p:cNvPr id="2" name="文本框 1"/>
          <p:cNvSpPr txBox="1"/>
          <p:nvPr/>
        </p:nvSpPr>
        <p:spPr>
          <a:xfrm>
            <a:off x="1227455" y="1879600"/>
            <a:ext cx="10172700" cy="3962400"/>
          </a:xfrm>
          <a:prstGeom prst="rect">
            <a:avLst/>
          </a:prstGeom>
          <a:noFill/>
          <a:ln w="9525">
            <a:noFill/>
          </a:ln>
        </p:spPr>
        <p:txBody>
          <a:bodyPr wrap="square">
            <a:spAutoFit/>
          </a:bodyPr>
          <a:lstStyle/>
          <a:p>
            <a:pPr indent="25400" algn="just" fontAlgn="auto">
              <a:lnSpc>
                <a:spcPct val="120000"/>
              </a:lnSpc>
              <a:spcBef>
                <a:spcPts val="1000"/>
              </a:spcBef>
              <a:spcAft>
                <a:spcPts val="1000"/>
              </a:spcAft>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设</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p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是一个实数，且</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1/2</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p</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p>
          <a:p>
            <a:pPr indent="25400" algn="just" fontAlgn="auto">
              <a:lnSpc>
                <a:spcPct val="120000"/>
              </a:lnSpc>
              <a:spcBef>
                <a:spcPts val="1000"/>
              </a:spcBef>
              <a:spcAft>
                <a:spcPts val="1000"/>
              </a:spcAft>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）如果一个蒙特卡罗型概率算法对于问题的任一输入实例得到正确解的概率不小于</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p</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，则称该蒙特卡罗型概率算法是</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a:t>
            </a: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正确</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的</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p>
          <a:p>
            <a:pPr indent="25400" algn="just" fontAlgn="auto">
              <a:lnSpc>
                <a:spcPct val="120000"/>
              </a:lnSpc>
              <a:spcBef>
                <a:spcPts val="1000"/>
              </a:spcBef>
              <a:spcAft>
                <a:spcPts val="1000"/>
              </a:spcAft>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）如果对于同一输入实例，蒙特卡罗型概率算法不会给出两个不同的正确解，则称该蒙特卡罗型概率算法是</a:t>
            </a: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一致</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的</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p>
          <a:p>
            <a:pPr indent="25400" algn="just" fontAlgn="auto">
              <a:lnSpc>
                <a:spcPct val="120000"/>
              </a:lnSpc>
              <a:spcBef>
                <a:spcPts val="1000"/>
              </a:spcBef>
              <a:spcAft>
                <a:spcPts val="1000"/>
              </a:spcAft>
            </a:pP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）如果重复运行一致的</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p</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正确的蒙特卡罗型概率算法，每一次运行都独立地进行随机选择，就可以使</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产生不正确解的概率变得任意小</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32" name="Group 31"/>
          <p:cNvGrpSpPr/>
          <p:nvPr/>
        </p:nvGrpSpPr>
        <p:grpSpPr>
          <a:xfrm>
            <a:off x="687337" y="1058305"/>
            <a:ext cx="432000" cy="432000"/>
            <a:chOff x="8686801" y="2019300"/>
            <a:chExt cx="528638" cy="565150"/>
          </a:xfrm>
          <a:solidFill>
            <a:srgbClr val="5A327D"/>
          </a:solidFill>
        </p:grpSpPr>
        <p:sp>
          <p:nvSpPr>
            <p:cNvPr id="33" name="Freeform 32"/>
            <p:cNvSpPr/>
            <p:nvPr/>
          </p:nvSpPr>
          <p:spPr bwMode="auto">
            <a:xfrm>
              <a:off x="8785226" y="2501900"/>
              <a:ext cx="331788" cy="82550"/>
            </a:xfrm>
            <a:custGeom>
              <a:avLst/>
              <a:gdLst>
                <a:gd name="T0" fmla="*/ 121 w 122"/>
                <a:gd name="T1" fmla="*/ 24 h 30"/>
                <a:gd name="T2" fmla="*/ 107 w 122"/>
                <a:gd name="T3" fmla="*/ 2 h 30"/>
                <a:gd name="T4" fmla="*/ 104 w 122"/>
                <a:gd name="T5" fmla="*/ 0 h 30"/>
                <a:gd name="T6" fmla="*/ 62 w 122"/>
                <a:gd name="T7" fmla="*/ 0 h 30"/>
                <a:gd name="T8" fmla="*/ 60 w 122"/>
                <a:gd name="T9" fmla="*/ 0 h 30"/>
                <a:gd name="T10" fmla="*/ 18 w 122"/>
                <a:gd name="T11" fmla="*/ 0 h 30"/>
                <a:gd name="T12" fmla="*/ 15 w 122"/>
                <a:gd name="T13" fmla="*/ 2 h 30"/>
                <a:gd name="T14" fmla="*/ 1 w 122"/>
                <a:gd name="T15" fmla="*/ 24 h 30"/>
                <a:gd name="T16" fmla="*/ 2 w 122"/>
                <a:gd name="T17" fmla="*/ 29 h 30"/>
                <a:gd name="T18" fmla="*/ 4 w 122"/>
                <a:gd name="T19" fmla="*/ 30 h 30"/>
                <a:gd name="T20" fmla="*/ 8 w 122"/>
                <a:gd name="T21" fmla="*/ 28 h 30"/>
                <a:gd name="T22" fmla="*/ 20 w 122"/>
                <a:gd name="T23" fmla="*/ 8 h 30"/>
                <a:gd name="T24" fmla="*/ 60 w 122"/>
                <a:gd name="T25" fmla="*/ 8 h 30"/>
                <a:gd name="T26" fmla="*/ 62 w 122"/>
                <a:gd name="T27" fmla="*/ 8 h 30"/>
                <a:gd name="T28" fmla="*/ 102 w 122"/>
                <a:gd name="T29" fmla="*/ 8 h 30"/>
                <a:gd name="T30" fmla="*/ 114 w 122"/>
                <a:gd name="T31" fmla="*/ 28 h 30"/>
                <a:gd name="T32" fmla="*/ 118 w 122"/>
                <a:gd name="T33" fmla="*/ 30 h 30"/>
                <a:gd name="T34" fmla="*/ 120 w 122"/>
                <a:gd name="T35" fmla="*/ 29 h 30"/>
                <a:gd name="T36" fmla="*/ 121 w 122"/>
                <a:gd name="T37"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30">
                  <a:moveTo>
                    <a:pt x="121" y="24"/>
                  </a:moveTo>
                  <a:cubicBezTo>
                    <a:pt x="107" y="2"/>
                    <a:pt x="107" y="2"/>
                    <a:pt x="107" y="2"/>
                  </a:cubicBezTo>
                  <a:cubicBezTo>
                    <a:pt x="106" y="1"/>
                    <a:pt x="105" y="0"/>
                    <a:pt x="104" y="0"/>
                  </a:cubicBezTo>
                  <a:cubicBezTo>
                    <a:pt x="62" y="0"/>
                    <a:pt x="62" y="0"/>
                    <a:pt x="62" y="0"/>
                  </a:cubicBezTo>
                  <a:cubicBezTo>
                    <a:pt x="60" y="0"/>
                    <a:pt x="60" y="0"/>
                    <a:pt x="60" y="0"/>
                  </a:cubicBezTo>
                  <a:cubicBezTo>
                    <a:pt x="18" y="0"/>
                    <a:pt x="18" y="0"/>
                    <a:pt x="18" y="0"/>
                  </a:cubicBezTo>
                  <a:cubicBezTo>
                    <a:pt x="17" y="0"/>
                    <a:pt x="15" y="1"/>
                    <a:pt x="15" y="2"/>
                  </a:cubicBezTo>
                  <a:cubicBezTo>
                    <a:pt x="1" y="24"/>
                    <a:pt x="1" y="24"/>
                    <a:pt x="1" y="24"/>
                  </a:cubicBezTo>
                  <a:cubicBezTo>
                    <a:pt x="0" y="26"/>
                    <a:pt x="0" y="28"/>
                    <a:pt x="2" y="29"/>
                  </a:cubicBezTo>
                  <a:cubicBezTo>
                    <a:pt x="3" y="30"/>
                    <a:pt x="3" y="30"/>
                    <a:pt x="4" y="30"/>
                  </a:cubicBezTo>
                  <a:cubicBezTo>
                    <a:pt x="6" y="30"/>
                    <a:pt x="7" y="29"/>
                    <a:pt x="8" y="28"/>
                  </a:cubicBezTo>
                  <a:cubicBezTo>
                    <a:pt x="20" y="8"/>
                    <a:pt x="20" y="8"/>
                    <a:pt x="20" y="8"/>
                  </a:cubicBezTo>
                  <a:cubicBezTo>
                    <a:pt x="60" y="8"/>
                    <a:pt x="60" y="8"/>
                    <a:pt x="60" y="8"/>
                  </a:cubicBezTo>
                  <a:cubicBezTo>
                    <a:pt x="62" y="8"/>
                    <a:pt x="62" y="8"/>
                    <a:pt x="62" y="8"/>
                  </a:cubicBezTo>
                  <a:cubicBezTo>
                    <a:pt x="102" y="8"/>
                    <a:pt x="102" y="8"/>
                    <a:pt x="102" y="8"/>
                  </a:cubicBezTo>
                  <a:cubicBezTo>
                    <a:pt x="114" y="28"/>
                    <a:pt x="114" y="28"/>
                    <a:pt x="114" y="28"/>
                  </a:cubicBezTo>
                  <a:cubicBezTo>
                    <a:pt x="115" y="29"/>
                    <a:pt x="116" y="30"/>
                    <a:pt x="118" y="30"/>
                  </a:cubicBezTo>
                  <a:cubicBezTo>
                    <a:pt x="118" y="30"/>
                    <a:pt x="119" y="30"/>
                    <a:pt x="120" y="29"/>
                  </a:cubicBezTo>
                  <a:cubicBezTo>
                    <a:pt x="122" y="28"/>
                    <a:pt x="122" y="26"/>
                    <a:pt x="1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p:nvPr/>
          </p:nvSpPr>
          <p:spPr bwMode="auto">
            <a:xfrm>
              <a:off x="8686801" y="2019300"/>
              <a:ext cx="165100" cy="149225"/>
            </a:xfrm>
            <a:custGeom>
              <a:avLst/>
              <a:gdLst>
                <a:gd name="T0" fmla="*/ 33 w 61"/>
                <a:gd name="T1" fmla="*/ 0 h 55"/>
                <a:gd name="T2" fmla="*/ 0 w 61"/>
                <a:gd name="T3" fmla="*/ 33 h 55"/>
                <a:gd name="T4" fmla="*/ 7 w 61"/>
                <a:gd name="T5" fmla="*/ 54 h 55"/>
                <a:gd name="T6" fmla="*/ 10 w 61"/>
                <a:gd name="T7" fmla="*/ 55 h 55"/>
                <a:gd name="T8" fmla="*/ 13 w 61"/>
                <a:gd name="T9" fmla="*/ 55 h 55"/>
                <a:gd name="T10" fmla="*/ 59 w 61"/>
                <a:gd name="T11" fmla="*/ 19 h 55"/>
                <a:gd name="T12" fmla="*/ 60 w 61"/>
                <a:gd name="T13" fmla="*/ 13 h 55"/>
                <a:gd name="T14" fmla="*/ 33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33" y="0"/>
                  </a:moveTo>
                  <a:cubicBezTo>
                    <a:pt x="15" y="0"/>
                    <a:pt x="0" y="15"/>
                    <a:pt x="0" y="33"/>
                  </a:cubicBezTo>
                  <a:cubicBezTo>
                    <a:pt x="0" y="41"/>
                    <a:pt x="2" y="48"/>
                    <a:pt x="7" y="54"/>
                  </a:cubicBezTo>
                  <a:cubicBezTo>
                    <a:pt x="8" y="55"/>
                    <a:pt x="9" y="55"/>
                    <a:pt x="10" y="55"/>
                  </a:cubicBezTo>
                  <a:cubicBezTo>
                    <a:pt x="11" y="55"/>
                    <a:pt x="12" y="55"/>
                    <a:pt x="13" y="55"/>
                  </a:cubicBezTo>
                  <a:cubicBezTo>
                    <a:pt x="59" y="19"/>
                    <a:pt x="59" y="19"/>
                    <a:pt x="59" y="19"/>
                  </a:cubicBezTo>
                  <a:cubicBezTo>
                    <a:pt x="61" y="17"/>
                    <a:pt x="61" y="15"/>
                    <a:pt x="60" y="13"/>
                  </a:cubicBezTo>
                  <a:cubicBezTo>
                    <a:pt x="54" y="5"/>
                    <a:pt x="44" y="0"/>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nvSpPr>
          <p:spPr bwMode="auto">
            <a:xfrm>
              <a:off x="9048751" y="2019300"/>
              <a:ext cx="166688" cy="149225"/>
            </a:xfrm>
            <a:custGeom>
              <a:avLst/>
              <a:gdLst>
                <a:gd name="T0" fmla="*/ 28 w 61"/>
                <a:gd name="T1" fmla="*/ 0 h 55"/>
                <a:gd name="T2" fmla="*/ 1 w 61"/>
                <a:gd name="T3" fmla="*/ 13 h 55"/>
                <a:gd name="T4" fmla="*/ 2 w 61"/>
                <a:gd name="T5" fmla="*/ 19 h 55"/>
                <a:gd name="T6" fmla="*/ 48 w 61"/>
                <a:gd name="T7" fmla="*/ 55 h 55"/>
                <a:gd name="T8" fmla="*/ 51 w 61"/>
                <a:gd name="T9" fmla="*/ 55 h 55"/>
                <a:gd name="T10" fmla="*/ 54 w 61"/>
                <a:gd name="T11" fmla="*/ 54 h 55"/>
                <a:gd name="T12" fmla="*/ 61 w 61"/>
                <a:gd name="T13" fmla="*/ 33 h 55"/>
                <a:gd name="T14" fmla="*/ 28 w 61"/>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55">
                  <a:moveTo>
                    <a:pt x="28" y="0"/>
                  </a:moveTo>
                  <a:cubicBezTo>
                    <a:pt x="17" y="0"/>
                    <a:pt x="7" y="5"/>
                    <a:pt x="1" y="13"/>
                  </a:cubicBezTo>
                  <a:cubicBezTo>
                    <a:pt x="0" y="15"/>
                    <a:pt x="0" y="17"/>
                    <a:pt x="2" y="19"/>
                  </a:cubicBezTo>
                  <a:cubicBezTo>
                    <a:pt x="48" y="55"/>
                    <a:pt x="48" y="55"/>
                    <a:pt x="48" y="55"/>
                  </a:cubicBezTo>
                  <a:cubicBezTo>
                    <a:pt x="49" y="55"/>
                    <a:pt x="50" y="55"/>
                    <a:pt x="51" y="55"/>
                  </a:cubicBezTo>
                  <a:cubicBezTo>
                    <a:pt x="52" y="55"/>
                    <a:pt x="53" y="55"/>
                    <a:pt x="54" y="54"/>
                  </a:cubicBezTo>
                  <a:cubicBezTo>
                    <a:pt x="58" y="48"/>
                    <a:pt x="61" y="41"/>
                    <a:pt x="61" y="33"/>
                  </a:cubicBezTo>
                  <a:cubicBezTo>
                    <a:pt x="61" y="15"/>
                    <a:pt x="46"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23"/>
            <p:cNvSpPr>
              <a:spLocks noEditPoints="1"/>
            </p:cNvSpPr>
            <p:nvPr/>
          </p:nvSpPr>
          <p:spPr bwMode="auto">
            <a:xfrm>
              <a:off x="8743951" y="2073275"/>
              <a:ext cx="411163" cy="414338"/>
            </a:xfrm>
            <a:custGeom>
              <a:avLst/>
              <a:gdLst>
                <a:gd name="T0" fmla="*/ 76 w 151"/>
                <a:gd name="T1" fmla="*/ 0 h 152"/>
                <a:gd name="T2" fmla="*/ 0 w 151"/>
                <a:gd name="T3" fmla="*/ 76 h 152"/>
                <a:gd name="T4" fmla="*/ 76 w 151"/>
                <a:gd name="T5" fmla="*/ 152 h 152"/>
                <a:gd name="T6" fmla="*/ 151 w 151"/>
                <a:gd name="T7" fmla="*/ 76 h 152"/>
                <a:gd name="T8" fmla="*/ 76 w 151"/>
                <a:gd name="T9" fmla="*/ 0 h 152"/>
                <a:gd name="T10" fmla="*/ 104 w 151"/>
                <a:gd name="T11" fmla="*/ 82 h 152"/>
                <a:gd name="T12" fmla="*/ 77 w 151"/>
                <a:gd name="T13" fmla="*/ 82 h 152"/>
                <a:gd name="T14" fmla="*/ 71 w 151"/>
                <a:gd name="T15" fmla="*/ 76 h 152"/>
                <a:gd name="T16" fmla="*/ 71 w 151"/>
                <a:gd name="T17" fmla="*/ 24 h 152"/>
                <a:gd name="T18" fmla="*/ 77 w 151"/>
                <a:gd name="T19" fmla="*/ 18 h 152"/>
                <a:gd name="T20" fmla="*/ 83 w 151"/>
                <a:gd name="T21" fmla="*/ 24 h 152"/>
                <a:gd name="T22" fmla="*/ 83 w 151"/>
                <a:gd name="T23" fmla="*/ 70 h 152"/>
                <a:gd name="T24" fmla="*/ 104 w 151"/>
                <a:gd name="T25" fmla="*/ 70 h 152"/>
                <a:gd name="T26" fmla="*/ 110 w 151"/>
                <a:gd name="T27" fmla="*/ 76 h 152"/>
                <a:gd name="T28" fmla="*/ 104 w 151"/>
                <a:gd name="T29"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52">
                  <a:moveTo>
                    <a:pt x="76" y="0"/>
                  </a:moveTo>
                  <a:cubicBezTo>
                    <a:pt x="34" y="0"/>
                    <a:pt x="0" y="34"/>
                    <a:pt x="0" y="76"/>
                  </a:cubicBezTo>
                  <a:cubicBezTo>
                    <a:pt x="0" y="118"/>
                    <a:pt x="34" y="152"/>
                    <a:pt x="76" y="152"/>
                  </a:cubicBezTo>
                  <a:cubicBezTo>
                    <a:pt x="118" y="152"/>
                    <a:pt x="151" y="118"/>
                    <a:pt x="151" y="76"/>
                  </a:cubicBezTo>
                  <a:cubicBezTo>
                    <a:pt x="151" y="34"/>
                    <a:pt x="118" y="0"/>
                    <a:pt x="76" y="0"/>
                  </a:cubicBezTo>
                  <a:close/>
                  <a:moveTo>
                    <a:pt x="104" y="82"/>
                  </a:moveTo>
                  <a:cubicBezTo>
                    <a:pt x="77" y="82"/>
                    <a:pt x="77" y="82"/>
                    <a:pt x="77" y="82"/>
                  </a:cubicBezTo>
                  <a:cubicBezTo>
                    <a:pt x="73" y="82"/>
                    <a:pt x="71" y="79"/>
                    <a:pt x="71" y="76"/>
                  </a:cubicBezTo>
                  <a:cubicBezTo>
                    <a:pt x="71" y="24"/>
                    <a:pt x="71" y="24"/>
                    <a:pt x="71" y="24"/>
                  </a:cubicBezTo>
                  <a:cubicBezTo>
                    <a:pt x="71" y="21"/>
                    <a:pt x="73" y="18"/>
                    <a:pt x="77" y="18"/>
                  </a:cubicBezTo>
                  <a:cubicBezTo>
                    <a:pt x="80" y="18"/>
                    <a:pt x="83" y="21"/>
                    <a:pt x="83" y="24"/>
                  </a:cubicBezTo>
                  <a:cubicBezTo>
                    <a:pt x="83" y="70"/>
                    <a:pt x="83" y="70"/>
                    <a:pt x="83" y="70"/>
                  </a:cubicBezTo>
                  <a:cubicBezTo>
                    <a:pt x="104" y="70"/>
                    <a:pt x="104" y="70"/>
                    <a:pt x="104" y="70"/>
                  </a:cubicBezTo>
                  <a:cubicBezTo>
                    <a:pt x="107" y="70"/>
                    <a:pt x="110" y="72"/>
                    <a:pt x="110" y="76"/>
                  </a:cubicBezTo>
                  <a:cubicBezTo>
                    <a:pt x="110" y="79"/>
                    <a:pt x="107" y="82"/>
                    <a:pt x="10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 name="文本框 8"/>
          <p:cNvSpPr txBox="1"/>
          <p:nvPr/>
        </p:nvSpPr>
        <p:spPr>
          <a:xfrm>
            <a:off x="1268095" y="956310"/>
            <a:ext cx="10132060" cy="534035"/>
          </a:xfrm>
          <a:prstGeom prst="rect">
            <a:avLst/>
          </a:prstGeom>
          <a:noFill/>
          <a:ln w="9525">
            <a:noFill/>
          </a:ln>
        </p:spPr>
        <p:txBody>
          <a:bodyPr wrap="square">
            <a:spAutoFit/>
          </a:bodyPr>
          <a:lstStyle/>
          <a:p>
            <a:pPr indent="0">
              <a:lnSpc>
                <a:spcPct val="120000"/>
              </a:lnSpc>
              <a:spcBef>
                <a:spcPts val="0"/>
              </a:spcBef>
              <a:spcAft>
                <a:spcPts val="0"/>
              </a:spcAft>
            </a:pPr>
            <a:r>
              <a:rPr lang="zh-CN" sz="24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mn-ea"/>
              </a:rPr>
              <a:t>蒙特卡罗型概率算法</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一定能够找到解吗</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Freeform 84"/>
          <p:cNvSpPr/>
          <p:nvPr/>
        </p:nvSpPr>
        <p:spPr bwMode="auto">
          <a:xfrm>
            <a:off x="714642" y="201876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14.4.2  主元素问题</a:t>
            </a:r>
          </a:p>
        </p:txBody>
      </p:sp>
      <p:sp>
        <p:nvSpPr>
          <p:cNvPr id="108" name="文本框 107"/>
          <p:cNvSpPr txBox="1"/>
          <p:nvPr/>
        </p:nvSpPr>
        <p:spPr>
          <a:xfrm>
            <a:off x="539750" y="897255"/>
            <a:ext cx="10832465" cy="1420495"/>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设</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A[n]</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是含有</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个元素的数组，</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x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是数组</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A[n]</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的一个元素，如果数组有一半以上的元素与</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x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相同，则称元素</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x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是数组</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A[n]</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的</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主元素（</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major element</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。例如，在数组</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A[7]={3, 2, 3, 2, 3, 3, 5}</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中，元素</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3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就是主元素。</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539750" y="2413000"/>
            <a:ext cx="10832465" cy="2306320"/>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蒙特卡罗型概率算法求解主元素问题可以随机地选择数组的一个元素</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A[i]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进行统计，如果该元素出现的次数大于</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，则该元素就是数组的主元素，算法返回</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；否则随机选择的元素</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A[i]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不是主元素，算法返回</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0</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，本次运行结果表明，或者数组</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A[n]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没有主元素，或者数组</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A[n]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有主元素但不是元素</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A[i]</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。再次运行蒙特卡罗型概率算法，直至算法返回</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，或者达到给定的错误概率。</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539750" y="4878705"/>
            <a:ext cx="10832465" cy="534035"/>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【算法实现】</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求解主元素问题的蒙特卡罗型概率程序如下：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02030" y="933450"/>
            <a:ext cx="9326880" cy="341503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dirty="0" err="1">
                <a:sym typeface="+mn-ea"/>
              </a:rPr>
              <a:t>int MajorityMC(int A[ ], int n)</a:t>
            </a:r>
          </a:p>
          <a:p>
            <a:pPr lvl="0" algn="l">
              <a:lnSpc>
                <a:spcPct val="100000"/>
              </a:lnSpc>
              <a:spcBef>
                <a:spcPts val="0"/>
              </a:spcBef>
              <a:spcAft>
                <a:spcPts val="0"/>
              </a:spcAft>
              <a:buClrTx/>
              <a:buSzTx/>
              <a:buFontTx/>
            </a:pPr>
            <a:r>
              <a:rPr lang="en-US" altLang="zh-CN" dirty="0" err="1">
                <a:sym typeface="+mn-ea"/>
              </a:rPr>
              <a:t>{</a:t>
            </a:r>
          </a:p>
          <a:p>
            <a:pPr lvl="0" algn="l">
              <a:lnSpc>
                <a:spcPct val="100000"/>
              </a:lnSpc>
              <a:spcBef>
                <a:spcPts val="0"/>
              </a:spcBef>
              <a:spcAft>
                <a:spcPts val="0"/>
              </a:spcAft>
              <a:buClrTx/>
              <a:buSzTx/>
              <a:buFontTx/>
            </a:pPr>
            <a:r>
              <a:rPr lang="en-US" altLang="zh-CN" dirty="0" err="1">
                <a:sym typeface="+mn-ea"/>
              </a:rPr>
              <a:t>    int i, j, count = 0;</a:t>
            </a:r>
          </a:p>
          <a:p>
            <a:pPr lvl="0" algn="l">
              <a:lnSpc>
                <a:spcPct val="100000"/>
              </a:lnSpc>
              <a:spcBef>
                <a:spcPts val="0"/>
              </a:spcBef>
              <a:spcAft>
                <a:spcPts val="0"/>
              </a:spcAft>
              <a:buClrTx/>
              <a:buSzTx/>
              <a:buFontTx/>
            </a:pPr>
            <a:r>
              <a:rPr lang="en-US" altLang="zh-CN" dirty="0" err="1">
                <a:sym typeface="+mn-ea"/>
              </a:rPr>
              <a:t>  </a:t>
            </a:r>
            <a:r>
              <a:rPr lang="en-US" altLang="zh-CN" dirty="0" err="1">
                <a:solidFill>
                  <a:schemeClr val="accent5">
                    <a:lumMod val="50000"/>
                  </a:schemeClr>
                </a:solidFill>
                <a:sym typeface="+mn-ea"/>
              </a:rPr>
              <a:t>  i = Random(0, n-1);                      //随机选择一个数组元素</a:t>
            </a:r>
          </a:p>
          <a:p>
            <a:pPr lvl="0" algn="l">
              <a:lnSpc>
                <a:spcPct val="100000"/>
              </a:lnSpc>
              <a:spcBef>
                <a:spcPts val="0"/>
              </a:spcBef>
              <a:spcAft>
                <a:spcPts val="0"/>
              </a:spcAft>
              <a:buClrTx/>
              <a:buSzTx/>
              <a:buFontTx/>
            </a:pPr>
            <a:r>
              <a:rPr lang="en-US" altLang="zh-CN" dirty="0" err="1">
                <a:sym typeface="+mn-ea"/>
              </a:rPr>
              <a:t>    </a:t>
            </a:r>
            <a:r>
              <a:rPr lang="en-US" altLang="zh-CN" dirty="0" err="1">
                <a:solidFill>
                  <a:srgbClr val="C00000"/>
                </a:solidFill>
                <a:sym typeface="+mn-ea"/>
              </a:rPr>
              <a:t>for (j = 0; j &lt; n; j++)</a:t>
            </a:r>
          </a:p>
          <a:p>
            <a:pPr lvl="0" algn="l">
              <a:lnSpc>
                <a:spcPct val="100000"/>
              </a:lnSpc>
              <a:spcBef>
                <a:spcPts val="0"/>
              </a:spcBef>
              <a:spcAft>
                <a:spcPts val="0"/>
              </a:spcAft>
              <a:buClrTx/>
              <a:buSzTx/>
              <a:buFontTx/>
            </a:pPr>
            <a:r>
              <a:rPr lang="en-US" altLang="zh-CN" dirty="0" err="1">
                <a:solidFill>
                  <a:srgbClr val="C00000"/>
                </a:solidFill>
                <a:sym typeface="+mn-ea"/>
              </a:rPr>
              <a:t>        if (A[j] == A[i]) count++;</a:t>
            </a:r>
          </a:p>
          <a:p>
            <a:pPr lvl="0" algn="l">
              <a:lnSpc>
                <a:spcPct val="100000"/>
              </a:lnSpc>
              <a:spcBef>
                <a:spcPts val="0"/>
              </a:spcBef>
              <a:spcAft>
                <a:spcPts val="0"/>
              </a:spcAft>
              <a:buClrTx/>
              <a:buSzTx/>
              <a:buFontTx/>
            </a:pPr>
            <a:r>
              <a:rPr lang="en-US" altLang="zh-CN" dirty="0" err="1">
                <a:sym typeface="+mn-ea"/>
              </a:rPr>
              <a:t>    if (count &gt; n/2) return A[i];                //A[i]是主元素</a:t>
            </a:r>
          </a:p>
          <a:p>
            <a:pPr lvl="0" algn="l">
              <a:lnSpc>
                <a:spcPct val="100000"/>
              </a:lnSpc>
              <a:spcBef>
                <a:spcPts val="0"/>
              </a:spcBef>
              <a:spcAft>
                <a:spcPts val="0"/>
              </a:spcAft>
              <a:buClrTx/>
              <a:buSzTx/>
              <a:buFontTx/>
            </a:pPr>
            <a:r>
              <a:rPr lang="en-US" altLang="zh-CN" dirty="0" err="1">
                <a:sym typeface="+mn-ea"/>
              </a:rPr>
              <a:t>    else return 0;</a:t>
            </a:r>
          </a:p>
          <a:p>
            <a:pPr lvl="0" algn="l">
              <a:lnSpc>
                <a:spcPct val="100000"/>
              </a:lnSpc>
              <a:spcBef>
                <a:spcPts val="0"/>
              </a:spcBef>
              <a:spcAft>
                <a:spcPts val="0"/>
              </a:spcAft>
              <a:buClrTx/>
              <a:buSzTx/>
              <a:buFontTx/>
            </a:pPr>
            <a:r>
              <a:rPr lang="en-US" altLang="zh-CN" dirty="0" err="1">
                <a:sym typeface="+mn-ea"/>
              </a:rPr>
              <a:t>   }</a:t>
            </a:r>
          </a:p>
        </p:txBody>
      </p:sp>
      <p:sp>
        <p:nvSpPr>
          <p:cNvPr id="2"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14.4.2  主元素问题</a:t>
            </a:r>
          </a:p>
        </p:txBody>
      </p:sp>
      <p:sp>
        <p:nvSpPr>
          <p:cNvPr id="108" name="文本框 107"/>
          <p:cNvSpPr txBox="1"/>
          <p:nvPr/>
        </p:nvSpPr>
        <p:spPr>
          <a:xfrm>
            <a:off x="491490" y="4462780"/>
            <a:ext cx="10972165"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【算法分析】</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如果数组存在主元素，算法</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MajorityMC</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将以大于</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1/2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的概率返回</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，即算法出现错误的概率小于</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1/2</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。重复运行算法</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次，算法返回</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0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的概率将减少为</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sz="2400" b="0" baseline="30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baseline="30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，则算法发生错误的概率为</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sz="2400" b="0" baseline="30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baseline="30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k</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。对于任何给定错误概率</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e</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&gt;0</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，算法</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MajorityMC</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重复调用</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a:solidFill>
                  <a:srgbClr val="000000"/>
                </a:solidFill>
                <a:latin typeface="Arial" panose="020B0604020202020204" pitchFamily="34" charset="0"/>
                <a:ea typeface="微软雅黑" panose="020B0503020204020204" pitchFamily="34" charset="-122"/>
                <a:cs typeface="Arial" panose="020B0604020202020204" pitchFamily="34" charset="0"/>
              </a:rPr>
              <a: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log</a:t>
            </a:r>
            <a:r>
              <a:rPr lang="en-US" sz="2400" b="0"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e</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a:solidFill>
                  <a:srgbClr val="000000"/>
                </a:solidFill>
                <a:latin typeface="Arial" panose="020B0604020202020204" pitchFamily="34" charset="0"/>
                <a:ea typeface="微软雅黑" panose="020B0503020204020204" pitchFamily="34" charset="-122"/>
                <a:cs typeface="Arial" panose="020B0604020202020204" pitchFamily="34" charset="0"/>
                <a:sym typeface="+mn-ea"/>
              </a:rPr>
              <a:t>┘</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次，时间复杂度是</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O</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log</a:t>
            </a:r>
            <a:r>
              <a:rPr lang="en-US" sz="2400" b="0" baseline="-2500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2</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e</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14.4.3  素数测试</a:t>
            </a:r>
          </a:p>
        </p:txBody>
      </p:sp>
      <p:sp>
        <p:nvSpPr>
          <p:cNvPr id="108" name="文本框 107"/>
          <p:cNvSpPr txBox="1"/>
          <p:nvPr/>
        </p:nvSpPr>
        <p:spPr>
          <a:xfrm>
            <a:off x="461010" y="827405"/>
            <a:ext cx="11051540" cy="977265"/>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素数的研究和密码学有很大的关系，素数测试是素数研究的一个重要课题。给定一个正整数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素数测试（</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prime number test</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要求判定</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是否是素数。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872490" y="5082540"/>
            <a:ext cx="10145395" cy="1003300"/>
          </a:xfrm>
          <a:prstGeom prst="rect">
            <a:avLst/>
          </a:prstGeom>
          <a:noFill/>
          <a:ln w="28575">
            <a:solidFill>
              <a:schemeClr val="accent6">
                <a:lumMod val="50000"/>
              </a:schemeClr>
            </a:solidFill>
          </a:ln>
        </p:spPr>
        <p:txBody>
          <a:bodyPr wrap="square" bIns="71755">
            <a:spAutoFit/>
          </a:bodyPr>
          <a:lstStyle/>
          <a:p>
            <a:pPr indent="9525" algn="ctr">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费尔马定理表明，如果存在一个小于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的正整数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zh-CN" sz="2400" b="0">
                <a:latin typeface="Times New Roman" panose="02020603050405020304" pitchFamily="18" charset="0"/>
                <a:ea typeface="微软雅黑" panose="020B0503020204020204" pitchFamily="34" charset="-122"/>
                <a:cs typeface="Times New Roman" panose="02020603050405020304" pitchFamily="18" charset="0"/>
              </a:rPr>
              <a:t>，使得</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i="1" baseline="30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baseline="30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mod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p>
          <a:p>
            <a:pPr indent="9525" algn="ctr">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则</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肯定不是素数。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461010" y="1804670"/>
            <a:ext cx="11051540" cy="534035"/>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采用概率算法进行素数测试的理论基础来自费尔马定理。</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476250" y="2332990"/>
            <a:ext cx="11051540" cy="977265"/>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定理</a:t>
            </a:r>
            <a:r>
              <a:rPr lang="en-US"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14-2</a:t>
            </a: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（费尔马定理）</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如果正整数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是一个素数，取任一正整数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 </a:t>
            </a:r>
            <a:r>
              <a:rPr lang="zh-CN" sz="2400" b="0">
                <a:latin typeface="Times New Roman" panose="02020603050405020304" pitchFamily="18" charset="0"/>
                <a:ea typeface="微软雅黑" panose="020B0503020204020204" pitchFamily="34" charset="-122"/>
                <a:cs typeface="Times New Roman" panose="02020603050405020304" pitchFamily="18" charset="0"/>
              </a:rPr>
              <a:t>且</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，则</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i="1" baseline="30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baseline="30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mod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文本框 4"/>
          <p:cNvSpPr txBox="1"/>
          <p:nvPr/>
        </p:nvSpPr>
        <p:spPr>
          <a:xfrm>
            <a:off x="840105" y="3576320"/>
            <a:ext cx="10673080" cy="977265"/>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例如</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7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是一个素数，则</a:t>
            </a:r>
          </a:p>
          <a:p>
            <a:pPr indent="9525"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2</a:t>
            </a:r>
            <a:r>
              <a:rPr lang="en-US" sz="2400" b="0" baseline="30000">
                <a:latin typeface="Times New Roman" panose="02020603050405020304" pitchFamily="18" charset="0"/>
                <a:ea typeface="微软雅黑" panose="020B0503020204020204" pitchFamily="34" charset="-122"/>
                <a:cs typeface="Times New Roman" panose="02020603050405020304" pitchFamily="18" charset="0"/>
              </a:rPr>
              <a:t>6</a:t>
            </a:r>
            <a:r>
              <a:rPr lang="en-US" sz="2400" b="0">
                <a:latin typeface="Times New Roman" panose="02020603050405020304" pitchFamily="18" charset="0"/>
                <a:ea typeface="微软雅黑" panose="020B0503020204020204" pitchFamily="34" charset="-122"/>
                <a:cs typeface="Times New Roman" panose="02020603050405020304" pitchFamily="18" charset="0"/>
              </a:rPr>
              <a:t> mod 7 = 1</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3</a:t>
            </a:r>
            <a:r>
              <a:rPr lang="en-US" sz="2400" b="0" baseline="30000">
                <a:latin typeface="Times New Roman" panose="02020603050405020304" pitchFamily="18" charset="0"/>
                <a:ea typeface="微软雅黑" panose="020B0503020204020204" pitchFamily="34" charset="-122"/>
                <a:cs typeface="Times New Roman" panose="02020603050405020304" pitchFamily="18" charset="0"/>
              </a:rPr>
              <a:t>6</a:t>
            </a:r>
            <a:r>
              <a:rPr lang="en-US" sz="2400" b="0">
                <a:latin typeface="Times New Roman" panose="02020603050405020304" pitchFamily="18" charset="0"/>
                <a:ea typeface="微软雅黑" panose="020B0503020204020204" pitchFamily="34" charset="-122"/>
                <a:cs typeface="Times New Roman" panose="02020603050405020304" pitchFamily="18" charset="0"/>
              </a:rPr>
              <a:t> mod 7 = 1</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4</a:t>
            </a:r>
            <a:r>
              <a:rPr lang="en-US" sz="2400" b="0" baseline="30000">
                <a:latin typeface="Times New Roman" panose="02020603050405020304" pitchFamily="18" charset="0"/>
                <a:ea typeface="微软雅黑" panose="020B0503020204020204" pitchFamily="34" charset="-122"/>
                <a:cs typeface="Times New Roman" panose="02020603050405020304" pitchFamily="18" charset="0"/>
              </a:rPr>
              <a:t>6</a:t>
            </a:r>
            <a:r>
              <a:rPr lang="en-US" sz="2400" b="0">
                <a:latin typeface="Times New Roman" panose="02020603050405020304" pitchFamily="18" charset="0"/>
                <a:ea typeface="微软雅黑" panose="020B0503020204020204" pitchFamily="34" charset="-122"/>
                <a:cs typeface="Times New Roman" panose="02020603050405020304" pitchFamily="18" charset="0"/>
              </a:rPr>
              <a:t> mod 7 = 1</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5</a:t>
            </a:r>
            <a:r>
              <a:rPr lang="en-US" sz="2400" b="0" baseline="30000">
                <a:latin typeface="Times New Roman" panose="02020603050405020304" pitchFamily="18" charset="0"/>
                <a:ea typeface="微软雅黑" panose="020B0503020204020204" pitchFamily="34" charset="-122"/>
                <a:cs typeface="Times New Roman" panose="02020603050405020304" pitchFamily="18" charset="0"/>
              </a:rPr>
              <a:t>6</a:t>
            </a:r>
            <a:r>
              <a:rPr lang="en-US" sz="2400" b="0">
                <a:latin typeface="Times New Roman" panose="02020603050405020304" pitchFamily="18" charset="0"/>
                <a:ea typeface="微软雅黑" panose="020B0503020204020204" pitchFamily="34" charset="-122"/>
                <a:cs typeface="Times New Roman" panose="02020603050405020304" pitchFamily="18" charset="0"/>
              </a:rPr>
              <a:t> mod 7 = 1</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6</a:t>
            </a:r>
            <a:r>
              <a:rPr lang="en-US" sz="2400" b="0" baseline="30000">
                <a:latin typeface="Times New Roman" panose="02020603050405020304" pitchFamily="18" charset="0"/>
                <a:ea typeface="微软雅黑" panose="020B0503020204020204" pitchFamily="34" charset="-122"/>
                <a:cs typeface="Times New Roman" panose="02020603050405020304" pitchFamily="18" charset="0"/>
              </a:rPr>
              <a:t>6</a:t>
            </a:r>
            <a:r>
              <a:rPr lang="en-US" sz="2400" b="0">
                <a:latin typeface="Times New Roman" panose="02020603050405020304" pitchFamily="18" charset="0"/>
                <a:ea typeface="微软雅黑" panose="020B0503020204020204" pitchFamily="34" charset="-122"/>
                <a:cs typeface="Times New Roman" panose="02020603050405020304" pitchFamily="18" charset="0"/>
              </a:rPr>
              <a:t> mod 7</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14.4.3  素数测试</a:t>
            </a:r>
          </a:p>
        </p:txBody>
      </p:sp>
      <p:sp>
        <p:nvSpPr>
          <p:cNvPr id="108" name="文本框 107"/>
          <p:cNvSpPr txBox="1"/>
          <p:nvPr/>
        </p:nvSpPr>
        <p:spPr>
          <a:xfrm>
            <a:off x="1223010" y="1040765"/>
            <a:ext cx="10270490" cy="534035"/>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费尔马定理只是素数判定的一个必要条件。</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Freeform 84"/>
          <p:cNvSpPr/>
          <p:nvPr/>
        </p:nvSpPr>
        <p:spPr bwMode="auto">
          <a:xfrm>
            <a:off x="663842" y="419300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5" name="Freeform 84"/>
          <p:cNvSpPr/>
          <p:nvPr/>
        </p:nvSpPr>
        <p:spPr bwMode="auto">
          <a:xfrm>
            <a:off x="663842" y="114119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3" name="Freeform 84"/>
          <p:cNvSpPr/>
          <p:nvPr/>
        </p:nvSpPr>
        <p:spPr bwMode="auto">
          <a:xfrm>
            <a:off x="699402" y="200352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223010" y="1836420"/>
            <a:ext cx="10131425" cy="1863725"/>
          </a:xfrm>
          <a:prstGeom prst="rect">
            <a:avLst/>
          </a:prstGeom>
          <a:noFill/>
          <a:ln w="9525">
            <a:noFill/>
          </a:ln>
        </p:spPr>
        <p:txBody>
          <a:bodyPr wrap="square">
            <a:spAutoFit/>
          </a:bodyPr>
          <a:lstStyle/>
          <a:p>
            <a:pPr indent="9525" algn="just">
              <a:lnSpc>
                <a:spcPct val="120000"/>
              </a:lnSpc>
              <a:spcBef>
                <a:spcPts val="0"/>
              </a:spcBef>
              <a:spcAft>
                <a:spcPts val="0"/>
              </a:spcAft>
            </a:pP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Carmichael</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数（</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Carmichael number</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，卡迈克尔数）：</a:t>
            </a:r>
            <a:r>
              <a:rPr lang="zh-CN" sz="2400" b="0">
                <a:latin typeface="Times New Roman" panose="02020603050405020304" pitchFamily="18" charset="0"/>
                <a:ea typeface="微软雅黑" panose="020B0503020204020204" pitchFamily="34" charset="-122"/>
                <a:cs typeface="Times New Roman" panose="02020603050405020304" pitchFamily="18" charset="0"/>
              </a:rPr>
              <a:t>满足费尔马定理的</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合数</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当一个合数</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zh-CN" sz="2400" i="1">
                <a:latin typeface="Times New Roman" panose="02020603050405020304" pitchFamily="18" charset="0"/>
                <a:ea typeface="微软雅黑" panose="020B0503020204020204" pitchFamily="34" charset="-122"/>
                <a:cs typeface="Times New Roman" panose="02020603050405020304" pitchFamily="18" charset="0"/>
                <a:sym typeface="+mn-ea"/>
              </a:rPr>
              <a:t>n</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对于整数</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zh-CN" sz="2400" i="1">
                <a:latin typeface="Times New Roman" panose="02020603050405020304" pitchFamily="18" charset="0"/>
                <a:ea typeface="微软雅黑" panose="020B0503020204020204" pitchFamily="34" charset="-122"/>
                <a:cs typeface="Times New Roman" panose="02020603050405020304" pitchFamily="18" charset="0"/>
                <a:sym typeface="+mn-ea"/>
              </a:rPr>
              <a:t>a</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满足费尔马定理时，称整数</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zh-CN" sz="2400" i="1">
                <a:latin typeface="Times New Roman" panose="02020603050405020304" pitchFamily="18" charset="0"/>
                <a:ea typeface="微软雅黑" panose="020B0503020204020204" pitchFamily="34" charset="-122"/>
                <a:cs typeface="Times New Roman" panose="02020603050405020304" pitchFamily="18" charset="0"/>
                <a:sym typeface="+mn-ea"/>
              </a:rPr>
              <a:t>a</a:t>
            </a:r>
            <a:r>
              <a:rPr lang="en-US" altLang="zh-CN" sz="2400" i="1">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为合数</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zh-CN" sz="2400" i="1">
                <a:latin typeface="Times New Roman" panose="02020603050405020304" pitchFamily="18" charset="0"/>
                <a:ea typeface="微软雅黑" panose="020B0503020204020204" pitchFamily="34" charset="-122"/>
                <a:cs typeface="Times New Roman" panose="02020603050405020304" pitchFamily="18" charset="0"/>
                <a:sym typeface="+mn-ea"/>
              </a:rPr>
              <a:t>n</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的</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伪证据（pseudo-witness）</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endParaRPr lang="zh-CN" sz="2400" b="0">
              <a:latin typeface="Times New Roman" panose="02020603050405020304" pitchFamily="18" charset="0"/>
              <a:ea typeface="微软雅黑" panose="020B0503020204020204" pitchFamily="34" charset="-122"/>
              <a:cs typeface="Times New Roman" panose="02020603050405020304" pitchFamily="18" charset="0"/>
            </a:endParaRPr>
          </a:p>
          <a:p>
            <a:pPr indent="9525" algn="just">
              <a:lnSpc>
                <a:spcPct val="120000"/>
              </a:lnSpc>
              <a:spcBef>
                <a:spcPts val="0"/>
              </a:spcBef>
              <a:spcAft>
                <a:spcPts val="0"/>
              </a:spcAft>
            </a:pP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例如，</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341 </a:t>
            </a: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是合数，取</a:t>
            </a:r>
            <a:r>
              <a:rPr lang="en-US" alt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2</a:t>
            </a:r>
            <a:r>
              <a:rPr lang="en-US" sz="2400" b="0" baseline="3000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340</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mod 341 = 1</a:t>
            </a: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1223010" y="4098925"/>
            <a:ext cx="10130790" cy="1420495"/>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为了提高素数测试的准确性，可以多次随机选取小于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的正整数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zh-CN" sz="2400" b="0">
                <a:latin typeface="Times New Roman" panose="02020603050405020304" pitchFamily="18" charset="0"/>
                <a:ea typeface="微软雅黑" panose="020B0503020204020204" pitchFamily="34" charset="-122"/>
                <a:cs typeface="Times New Roman" panose="02020603050405020304" pitchFamily="18" charset="0"/>
              </a:rPr>
              <a:t>，重复计算</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i="1" baseline="30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baseline="30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mod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来判定</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是否是素数。</a:t>
            </a:r>
          </a:p>
          <a:p>
            <a:pPr indent="9525" algn="just">
              <a:lnSpc>
                <a:spcPct val="120000"/>
              </a:lnSpc>
              <a:spcBef>
                <a:spcPts val="0"/>
              </a:spcBef>
              <a:spcAft>
                <a:spcPts val="0"/>
              </a:spcAft>
            </a:pP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例如，对于</a:t>
            </a:r>
            <a:r>
              <a:rPr lang="en-US" alt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341</a:t>
            </a: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，取</a:t>
            </a:r>
            <a:r>
              <a:rPr lang="en-US" alt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=3</a:t>
            </a: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3</a:t>
            </a:r>
            <a:r>
              <a:rPr lang="en-US" sz="2400" b="0" baseline="3000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340</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mod 341 = 56</a:t>
            </a: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，从而判定</a:t>
            </a:r>
            <a:r>
              <a:rPr lang="en-US" alt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341 </a:t>
            </a: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不是素数。</a:t>
            </a:r>
            <a:endParaRPr lang="zh-CN" alt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 grpId="0" animBg="1"/>
      <p:bldP spid="2" grpId="0"/>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14.4.3  素数测试</a:t>
            </a:r>
          </a:p>
        </p:txBody>
      </p:sp>
      <p:sp>
        <p:nvSpPr>
          <p:cNvPr id="2" name="文本框 1"/>
          <p:cNvSpPr txBox="1"/>
          <p:nvPr/>
        </p:nvSpPr>
        <p:spPr>
          <a:xfrm>
            <a:off x="1002030" y="1924050"/>
            <a:ext cx="9326880" cy="341503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dirty="0" err="1">
                <a:sym typeface="+mn-ea"/>
              </a:rPr>
              <a:t>int FermatPrime(int n)</a:t>
            </a:r>
          </a:p>
          <a:p>
            <a:pPr lvl="0" algn="l">
              <a:lnSpc>
                <a:spcPct val="100000"/>
              </a:lnSpc>
              <a:spcBef>
                <a:spcPts val="0"/>
              </a:spcBef>
              <a:spcAft>
                <a:spcPts val="0"/>
              </a:spcAft>
              <a:buClrTx/>
              <a:buSzTx/>
              <a:buFontTx/>
            </a:pPr>
            <a:r>
              <a:rPr lang="en-US" altLang="zh-CN" dirty="0" err="1">
                <a:sym typeface="+mn-ea"/>
              </a:rPr>
              <a:t>{</a:t>
            </a:r>
          </a:p>
          <a:p>
            <a:pPr lvl="0" algn="l">
              <a:lnSpc>
                <a:spcPct val="100000"/>
              </a:lnSpc>
              <a:spcBef>
                <a:spcPts val="0"/>
              </a:spcBef>
              <a:spcAft>
                <a:spcPts val="0"/>
              </a:spcAft>
              <a:buClrTx/>
              <a:buSzTx/>
              <a:buFontTx/>
            </a:pPr>
            <a:r>
              <a:rPr lang="en-US" altLang="zh-CN" dirty="0" err="1">
                <a:sym typeface="+mn-ea"/>
              </a:rPr>
              <a:t>    int i, a, b = 1;</a:t>
            </a:r>
          </a:p>
          <a:p>
            <a:pPr lvl="0" algn="l">
              <a:lnSpc>
                <a:spcPct val="100000"/>
              </a:lnSpc>
              <a:spcBef>
                <a:spcPts val="0"/>
              </a:spcBef>
              <a:spcAft>
                <a:spcPts val="0"/>
              </a:spcAft>
              <a:buClrTx/>
              <a:buSzTx/>
              <a:buFontTx/>
            </a:pPr>
            <a:r>
              <a:rPr lang="en-US" altLang="zh-CN" dirty="0" err="1">
                <a:sym typeface="+mn-ea"/>
              </a:rPr>
              <a:t>    </a:t>
            </a:r>
            <a:r>
              <a:rPr lang="en-US" altLang="zh-CN" dirty="0" err="1">
                <a:solidFill>
                  <a:schemeClr val="accent5">
                    <a:lumMod val="50000"/>
                  </a:schemeClr>
                </a:solidFill>
                <a:sym typeface="+mn-ea"/>
              </a:rPr>
              <a:t>a = Random(2, n-1);             //产生[2, n-1]之间的一个随机整数</a:t>
            </a:r>
          </a:p>
          <a:p>
            <a:pPr lvl="0" algn="l">
              <a:lnSpc>
                <a:spcPct val="100000"/>
              </a:lnSpc>
              <a:spcBef>
                <a:spcPts val="0"/>
              </a:spcBef>
              <a:spcAft>
                <a:spcPts val="0"/>
              </a:spcAft>
              <a:buClrTx/>
              <a:buSzTx/>
              <a:buFontTx/>
            </a:pPr>
            <a:r>
              <a:rPr lang="en-US" altLang="zh-CN" dirty="0" err="1">
                <a:sym typeface="+mn-ea"/>
              </a:rPr>
              <a:t>    </a:t>
            </a:r>
            <a:r>
              <a:rPr lang="en-US" altLang="zh-CN" dirty="0" err="1">
                <a:solidFill>
                  <a:srgbClr val="C00000"/>
                </a:solidFill>
                <a:sym typeface="+mn-ea"/>
              </a:rPr>
              <a:t>for (i = 1; i &lt; n; i++)             </a:t>
            </a:r>
          </a:p>
          <a:p>
            <a:pPr lvl="0" algn="l">
              <a:lnSpc>
                <a:spcPct val="100000"/>
              </a:lnSpc>
              <a:spcBef>
                <a:spcPts val="0"/>
              </a:spcBef>
              <a:spcAft>
                <a:spcPts val="0"/>
              </a:spcAft>
              <a:buClrTx/>
              <a:buSzTx/>
              <a:buFontTx/>
            </a:pPr>
            <a:r>
              <a:rPr lang="en-US" altLang="zh-CN" dirty="0" err="1">
                <a:solidFill>
                  <a:srgbClr val="C00000"/>
                </a:solidFill>
                <a:sym typeface="+mn-ea"/>
              </a:rPr>
              <a:t>        b = (b * a) % n;</a:t>
            </a:r>
          </a:p>
          <a:p>
            <a:pPr lvl="0" algn="l">
              <a:lnSpc>
                <a:spcPct val="100000"/>
              </a:lnSpc>
              <a:spcBef>
                <a:spcPts val="0"/>
              </a:spcBef>
              <a:spcAft>
                <a:spcPts val="0"/>
              </a:spcAft>
              <a:buClrTx/>
              <a:buSzTx/>
              <a:buFontTx/>
            </a:pPr>
            <a:r>
              <a:rPr lang="en-US" altLang="zh-CN" dirty="0" err="1">
                <a:sym typeface="+mn-ea"/>
              </a:rPr>
              <a:t>    if (b == 1) return 1;              //可能是素数或Carmichael数</a:t>
            </a:r>
          </a:p>
          <a:p>
            <a:pPr lvl="0" algn="l">
              <a:lnSpc>
                <a:spcPct val="100000"/>
              </a:lnSpc>
              <a:spcBef>
                <a:spcPts val="0"/>
              </a:spcBef>
              <a:spcAft>
                <a:spcPts val="0"/>
              </a:spcAft>
              <a:buClrTx/>
              <a:buSzTx/>
              <a:buFontTx/>
            </a:pPr>
            <a:r>
              <a:rPr lang="en-US" altLang="zh-CN" dirty="0" err="1">
                <a:sym typeface="+mn-ea"/>
              </a:rPr>
              <a:t>    else return 0;                        //一定不是素数</a:t>
            </a:r>
          </a:p>
          <a:p>
            <a:pPr lvl="0" algn="l">
              <a:lnSpc>
                <a:spcPct val="100000"/>
              </a:lnSpc>
              <a:spcBef>
                <a:spcPts val="0"/>
              </a:spcBef>
              <a:spcAft>
                <a:spcPts val="0"/>
              </a:spcAft>
              <a:buClrTx/>
              <a:buSzTx/>
              <a:buFontTx/>
            </a:pPr>
            <a:r>
              <a:rPr lang="en-US" altLang="zh-CN" dirty="0" err="1">
                <a:sym typeface="+mn-ea"/>
              </a:rPr>
              <a:t>}</a:t>
            </a:r>
          </a:p>
        </p:txBody>
      </p:sp>
      <p:sp>
        <p:nvSpPr>
          <p:cNvPr id="4" name="文本框 3"/>
          <p:cNvSpPr txBox="1"/>
          <p:nvPr/>
        </p:nvSpPr>
        <p:spPr>
          <a:xfrm>
            <a:off x="461010" y="882015"/>
            <a:ext cx="11051540" cy="977265"/>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【算法实现】</a:t>
            </a:r>
            <a:r>
              <a:rPr lang="zh-CN" sz="2400" b="0">
                <a:latin typeface="Times New Roman" panose="02020603050405020304" pitchFamily="18" charset="0"/>
                <a:ea typeface="微软雅黑" panose="020B0503020204020204" pitchFamily="34" charset="-122"/>
                <a:cs typeface="Times New Roman" panose="02020603050405020304" pitchFamily="18" charset="0"/>
              </a:rPr>
              <a:t>为了避免</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i="1" baseline="30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baseline="30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超出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int </a:t>
            </a:r>
            <a:r>
              <a:rPr lang="zh-CN" sz="2400" b="0">
                <a:latin typeface="Times New Roman" panose="02020603050405020304" pitchFamily="18" charset="0"/>
                <a:ea typeface="微软雅黑" panose="020B0503020204020204" pitchFamily="34" charset="-122"/>
                <a:cs typeface="Times New Roman" panose="02020603050405020304" pitchFamily="18" charset="0"/>
              </a:rPr>
              <a:t>型的表示范围，每做一次乘法之后对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取模，而不是先计算</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i="1" baseline="30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baseline="30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再对</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取模。程序如下：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文本框 5"/>
          <p:cNvSpPr txBox="1"/>
          <p:nvPr/>
        </p:nvSpPr>
        <p:spPr>
          <a:xfrm>
            <a:off x="461010" y="5456555"/>
            <a:ext cx="11051540" cy="977265"/>
          </a:xfrm>
          <a:prstGeom prst="rect">
            <a:avLst/>
          </a:prstGeom>
          <a:noFill/>
          <a:ln w="9525">
            <a:noFill/>
          </a:ln>
        </p:spPr>
        <p:txBody>
          <a:bodyPr wrap="square">
            <a:spAutoFit/>
          </a:bodyPr>
          <a:lstStyle/>
          <a:p>
            <a:pPr indent="9525"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【算法分析】</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函数</a:t>
            </a:r>
            <a:r>
              <a:rPr lang="en-US" sz="2400" b="0">
                <a:latin typeface="Times New Roman" panose="02020603050405020304" pitchFamily="18" charset="0"/>
                <a:ea typeface="微软雅黑" panose="020B0503020204020204" pitchFamily="34" charset="-122"/>
                <a:cs typeface="Times New Roman" panose="02020603050405020304" pitchFamily="18" charset="0"/>
              </a:rPr>
              <a:t>Fermat</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Prime</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返回</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0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时，整数</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一定是合数；</a:t>
            </a:r>
            <a:r>
              <a:rPr lang="zh-CN" sz="2400" b="0">
                <a:latin typeface="Times New Roman" panose="02020603050405020304" pitchFamily="18" charset="0"/>
                <a:ea typeface="微软雅黑" panose="020B0503020204020204" pitchFamily="34" charset="-122"/>
                <a:cs typeface="Times New Roman" panose="02020603050405020304" pitchFamily="18" charset="0"/>
              </a:rPr>
              <a:t>如果</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返回</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，说明整数</a:t>
            </a:r>
            <a:r>
              <a:rPr lang="en-US" alt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可能是素数，还可能是</a:t>
            </a:r>
            <a:r>
              <a:rPr lang="en-US" sz="2400" b="0">
                <a:latin typeface="Times New Roman" panose="02020603050405020304" pitchFamily="18" charset="0"/>
                <a:ea typeface="微软雅黑" panose="020B0503020204020204" pitchFamily="34" charset="-122"/>
                <a:cs typeface="Times New Roman" panose="02020603050405020304" pitchFamily="18" charset="0"/>
              </a:rPr>
              <a:t>Carmichael</a:t>
            </a:r>
            <a:r>
              <a:rPr lang="zh-CN" sz="2400" b="0">
                <a:latin typeface="Times New Roman" panose="02020603050405020304" pitchFamily="18" charset="0"/>
                <a:ea typeface="微软雅黑" panose="020B0503020204020204" pitchFamily="34" charset="-122"/>
                <a:cs typeface="Times New Roman" panose="02020603050405020304" pitchFamily="18" charset="0"/>
              </a:rPr>
              <a:t>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14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概率算法</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14-5    拓展与演练</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14.5.1  随机数与随机数生成器</a:t>
            </a:r>
          </a:p>
        </p:txBody>
      </p:sp>
      <p:sp>
        <p:nvSpPr>
          <p:cNvPr id="19" name="Freeform 84"/>
          <p:cNvSpPr/>
          <p:nvPr/>
        </p:nvSpPr>
        <p:spPr bwMode="auto">
          <a:xfrm>
            <a:off x="665112" y="172285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5" name="Freeform 84"/>
          <p:cNvSpPr/>
          <p:nvPr/>
        </p:nvSpPr>
        <p:spPr bwMode="auto">
          <a:xfrm>
            <a:off x="665112" y="114119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1" name="文本框 100"/>
          <p:cNvSpPr txBox="1"/>
          <p:nvPr/>
        </p:nvSpPr>
        <p:spPr>
          <a:xfrm>
            <a:off x="1245870" y="985520"/>
            <a:ext cx="10226675" cy="534035"/>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随机数指的是随机数序列，</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一个数的随机不具有统计学意义</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1245870" y="1614805"/>
            <a:ext cx="10226675"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随机数分为真随机数和伪随机数：</a:t>
            </a:r>
          </a:p>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）真随机数</a:t>
            </a:r>
            <a:r>
              <a:rPr lang="zh-CN" sz="2400" b="0">
                <a:latin typeface="Times New Roman" panose="02020603050405020304" pitchFamily="18" charset="0"/>
                <a:ea typeface="微软雅黑" panose="020B0503020204020204" pitchFamily="34" charset="-122"/>
                <a:cs typeface="Times New Roman" panose="02020603050405020304" pitchFamily="18" charset="0"/>
              </a:rPr>
              <a:t>完全没有规则，无法预测每次产生的数，而且不可能重复产生两个相同的真随机数序列；</a:t>
            </a:r>
          </a:p>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）伪随机数</a:t>
            </a:r>
            <a:r>
              <a:rPr lang="zh-CN" sz="2400" b="0">
                <a:latin typeface="Times New Roman" panose="02020603050405020304" pitchFamily="18" charset="0"/>
                <a:ea typeface="微软雅黑" panose="020B0503020204020204" pitchFamily="34" charset="-122"/>
                <a:cs typeface="Times New Roman" panose="02020603050405020304" pitchFamily="18" charset="0"/>
              </a:rPr>
              <a:t>是通过某种数学公式或者算法产生的数值序列，虽然在数学意义上不是真正的随机，但是具有类似于真随机数的统计特征。</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1245870" y="4016375"/>
            <a:ext cx="10226675"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自古以来，随机数在人类的生产生活中具有重要地位，</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人类利用自然界的事物产生随机数的例子：</a:t>
            </a:r>
            <a:endParaRPr lang="zh-CN" sz="2400" b="0">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）考古学家在出土的古埃及墓穴里发现了最早的</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骰子</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p>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）上古时代，依据火烧龟壳产生的随机</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龟裂</a:t>
            </a:r>
            <a:r>
              <a:rPr lang="zh-CN" sz="2400" b="0">
                <a:latin typeface="Times New Roman" panose="02020603050405020304" pitchFamily="18" charset="0"/>
                <a:ea typeface="微软雅黑" panose="020B0503020204020204" pitchFamily="34" charset="-122"/>
                <a:cs typeface="Times New Roman" panose="02020603050405020304" pitchFamily="18" charset="0"/>
              </a:rPr>
              <a:t>痕迹进行占卜；</a:t>
            </a:r>
          </a:p>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3</a:t>
            </a:r>
            <a:r>
              <a:rPr lang="zh-CN" sz="2400" b="0">
                <a:latin typeface="Times New Roman" panose="02020603050405020304" pitchFamily="18" charset="0"/>
                <a:ea typeface="微软雅黑" panose="020B0503020204020204" pitchFamily="34" charset="-122"/>
                <a:cs typeface="Times New Roman" panose="02020603050405020304" pitchFamily="18" charset="0"/>
              </a:rPr>
              <a:t>）《易经》记载的使用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蓍草</a:t>
            </a:r>
            <a:r>
              <a:rPr lang="zh-CN" sz="2400" b="0">
                <a:latin typeface="Times New Roman" panose="02020603050405020304" pitchFamily="18" charset="0"/>
                <a:ea typeface="微软雅黑" panose="020B0503020204020204" pitchFamily="34" charset="-122"/>
                <a:cs typeface="Times New Roman" panose="02020603050405020304" pitchFamily="18" charset="0"/>
              </a:rPr>
              <a:t>进行占卜，</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Freeform 84"/>
          <p:cNvSpPr/>
          <p:nvPr/>
        </p:nvSpPr>
        <p:spPr bwMode="auto">
          <a:xfrm>
            <a:off x="665112" y="410474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 grpId="0"/>
      <p:bldP spid="4" grpId="0"/>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14.5.1  随机数与随机数生成器</a:t>
            </a:r>
          </a:p>
        </p:txBody>
      </p:sp>
      <p:sp>
        <p:nvSpPr>
          <p:cNvPr id="19" name="Freeform 84"/>
          <p:cNvSpPr/>
          <p:nvPr/>
        </p:nvSpPr>
        <p:spPr bwMode="auto">
          <a:xfrm>
            <a:off x="663842" y="512899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5" name="Freeform 84"/>
          <p:cNvSpPr/>
          <p:nvPr/>
        </p:nvSpPr>
        <p:spPr bwMode="auto">
          <a:xfrm>
            <a:off x="663842" y="114119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4" name="文本框 3"/>
          <p:cNvSpPr txBox="1"/>
          <p:nvPr/>
        </p:nvSpPr>
        <p:spPr>
          <a:xfrm>
            <a:off x="1216660" y="977265"/>
            <a:ext cx="10226675" cy="407860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现代世界需要更多的随机数。</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真随机数只能通过某些随机的物理过程来产生，例如骰子、转盘、电子元件的噪声、放射性的衰变等。</a:t>
            </a:r>
            <a:endParaRPr lang="zh-CN" sz="2400" b="0">
              <a:latin typeface="Times New Roman" panose="02020603050405020304" pitchFamily="18" charset="0"/>
              <a:ea typeface="微软雅黑" panose="020B0503020204020204" pitchFamily="34" charset="-122"/>
              <a:cs typeface="Times New Roman" panose="02020603050405020304" pitchFamily="18" charset="0"/>
            </a:endParaRPr>
          </a:p>
          <a:p>
            <a:pPr marL="342900" indent="-342900" algn="just">
              <a:lnSpc>
                <a:spcPct val="120000"/>
              </a:lnSpc>
              <a:spcBef>
                <a:spcPts val="0"/>
              </a:spcBef>
              <a:spcAft>
                <a:spcPts val="0"/>
              </a:spcAft>
              <a:buFont typeface="Wingdings" panose="05000000000000000000" charset="0"/>
              <a:buChar char="Ø"/>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1951年</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IBM公司</a:t>
            </a:r>
            <a:r>
              <a:rPr lang="zh-CN" sz="2400" b="0">
                <a:latin typeface="Times New Roman" panose="02020603050405020304" pitchFamily="18" charset="0"/>
                <a:ea typeface="微软雅黑" panose="020B0503020204020204" pitchFamily="34" charset="-122"/>
                <a:cs typeface="Times New Roman" panose="02020603050405020304" pitchFamily="18" charset="0"/>
              </a:rPr>
              <a:t>生产的</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Mark </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Ι </a:t>
            </a:r>
            <a:r>
              <a:rPr lang="zh-CN" sz="2400" b="0">
                <a:latin typeface="Times New Roman" panose="02020603050405020304" pitchFamily="18" charset="0"/>
                <a:ea typeface="微软雅黑" panose="020B0503020204020204" pitchFamily="34" charset="-122"/>
                <a:cs typeface="Times New Roman" panose="02020603050405020304" pitchFamily="18" charset="0"/>
              </a:rPr>
              <a:t>计算机内置了随机数生成指令，利用电气噪声可以一次性生成 20</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个随机比特位。</a:t>
            </a:r>
          </a:p>
          <a:p>
            <a:pPr marL="342900" indent="-342900" algn="just">
              <a:lnSpc>
                <a:spcPct val="120000"/>
              </a:lnSpc>
              <a:spcBef>
                <a:spcPts val="0"/>
              </a:spcBef>
              <a:spcAft>
                <a:spcPts val="0"/>
              </a:spcAft>
              <a:buFont typeface="Wingdings" panose="05000000000000000000" charset="0"/>
              <a:buChar char="Ø"/>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1955年</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RAND公司</a:t>
            </a:r>
            <a:r>
              <a:rPr lang="zh-CN" sz="2400" b="0">
                <a:latin typeface="Times New Roman" panose="02020603050405020304" pitchFamily="18" charset="0"/>
                <a:ea typeface="微软雅黑" panose="020B0503020204020204" pitchFamily="34" charset="-122"/>
                <a:cs typeface="Times New Roman" panose="02020603050405020304" pitchFamily="18" charset="0"/>
              </a:rPr>
              <a:t>发明了一种通过随机脉冲生成随机数的方法，发布了</a:t>
            </a:r>
            <a:r>
              <a:rPr lang="zh-CN" sz="2400" b="0" u="sng">
                <a:latin typeface="Times New Roman" panose="02020603050405020304" pitchFamily="18" charset="0"/>
                <a:ea typeface="微软雅黑" panose="020B0503020204020204" pitchFamily="34" charset="-122"/>
                <a:cs typeface="Times New Roman" panose="02020603050405020304" pitchFamily="18" charset="0"/>
                <a:hlinkClick r:id="rId3"/>
              </a:rPr>
              <a:t>《A Million Random Digits with 100,000 Normal Deviates》</a:t>
            </a:r>
            <a:r>
              <a:rPr lang="zh-CN" sz="2400" b="0">
                <a:latin typeface="Times New Roman" panose="02020603050405020304" pitchFamily="18" charset="0"/>
                <a:ea typeface="微软雅黑" panose="020B0503020204020204" pitchFamily="34" charset="-122"/>
                <a:cs typeface="Times New Roman" panose="02020603050405020304" pitchFamily="18" charset="0"/>
              </a:rPr>
              <a:t>，这是人类第一次产生如此大规模、高质量的随机数。</a:t>
            </a:r>
          </a:p>
          <a:p>
            <a:pPr marL="342900" indent="-342900" algn="just">
              <a:lnSpc>
                <a:spcPct val="120000"/>
              </a:lnSpc>
              <a:spcBef>
                <a:spcPts val="0"/>
              </a:spcBef>
              <a:spcAft>
                <a:spcPts val="0"/>
              </a:spcAft>
              <a:buFont typeface="Wingdings" panose="05000000000000000000" charset="0"/>
              <a:buChar char="Ø"/>
            </a:pP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1999</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年</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Intel</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公司</a:t>
            </a:r>
            <a:r>
              <a:rPr lang="zh-CN" sz="2400" b="0">
                <a:latin typeface="Times New Roman" panose="02020603050405020304" pitchFamily="18" charset="0"/>
                <a:ea typeface="微软雅黑" panose="020B0503020204020204" pitchFamily="34" charset="-122"/>
                <a:cs typeface="Times New Roman" panose="02020603050405020304" pitchFamily="18" charset="0"/>
              </a:rPr>
              <a:t>集成了芯片级的随机数生成器，利用服务器的热噪声生成随机数。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1216025" y="5055870"/>
            <a:ext cx="10227310" cy="977265"/>
          </a:xfrm>
          <a:prstGeom prst="rect">
            <a:avLst/>
          </a:prstGeom>
          <a:noFill/>
          <a:ln w="9525">
            <a:noFill/>
          </a:ln>
        </p:spPr>
        <p:txBody>
          <a:bodyPr wrap="square" lIns="91440" rIns="91440" bIns="45720">
            <a:spAutoFit/>
          </a:bodyPr>
          <a:lstStyle/>
          <a:p>
            <a:pPr lvl="0" algn="just">
              <a:lnSpc>
                <a:spcPct val="120000"/>
              </a:lnSpc>
              <a:spcBef>
                <a:spcPts val="0"/>
              </a:spcBef>
              <a:spcAft>
                <a:spcPts val="0"/>
              </a:spcAft>
              <a:buClrTx/>
              <a:buSzTx/>
              <a:buFontTx/>
            </a:pP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通过物理方式</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采集真随机数</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需要附加额外的随机数发生装置，获取速度慢、序列不可复现，保存采集到的真随机数需要占用大量的存储空间。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14.1.1  概率算法的设计思想</a:t>
            </a:r>
          </a:p>
        </p:txBody>
      </p:sp>
      <p:sp>
        <p:nvSpPr>
          <p:cNvPr id="19" name="Freeform 84"/>
          <p:cNvSpPr/>
          <p:nvPr/>
        </p:nvSpPr>
        <p:spPr bwMode="auto">
          <a:xfrm>
            <a:off x="682892" y="10872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7" name="Freeform 84"/>
          <p:cNvSpPr/>
          <p:nvPr/>
        </p:nvSpPr>
        <p:spPr bwMode="auto">
          <a:xfrm>
            <a:off x="682892" y="332369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1" name="Freeform 84"/>
          <p:cNvSpPr/>
          <p:nvPr/>
        </p:nvSpPr>
        <p:spPr bwMode="auto">
          <a:xfrm>
            <a:off x="682892" y="216354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6" name="文本框 5"/>
          <p:cNvSpPr txBox="1"/>
          <p:nvPr/>
        </p:nvSpPr>
        <p:spPr>
          <a:xfrm>
            <a:off x="1264285" y="902970"/>
            <a:ext cx="1021016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rPr>
              <a:t>当算法在执行过程中</a:t>
            </a:r>
            <a:r>
              <a:rPr lang="zh-CN" sz="2400" b="0">
                <a:solidFill>
                  <a:srgbClr val="C00000"/>
                </a:solidFill>
                <a:latin typeface="Times New Roman" panose="02020603050405020304" pitchFamily="18" charset="0"/>
                <a:ea typeface="微软雅黑" panose="020B0503020204020204" pitchFamily="34" charset="-122"/>
              </a:rPr>
              <a:t>面临一个选择</a:t>
            </a:r>
            <a:r>
              <a:rPr lang="zh-CN" sz="2400" b="0">
                <a:latin typeface="Times New Roman" panose="02020603050405020304" pitchFamily="18" charset="0"/>
                <a:ea typeface="微软雅黑" panose="020B0503020204020204" pitchFamily="34" charset="-122"/>
              </a:rPr>
              <a:t>时，有时随机选择算法的执行动作可能比花费时间计算哪个是最优选择要好。</a:t>
            </a:r>
            <a:endParaRPr lang="zh-CN" altLang="en-US" sz="2400" b="0">
              <a:latin typeface="Times New Roman" panose="02020603050405020304" pitchFamily="18" charset="0"/>
              <a:ea typeface="微软雅黑" panose="020B0503020204020204" pitchFamily="34" charset="-122"/>
            </a:endParaRPr>
          </a:p>
        </p:txBody>
      </p:sp>
      <p:sp>
        <p:nvSpPr>
          <p:cNvPr id="2" name="文本框 1"/>
          <p:cNvSpPr txBox="1"/>
          <p:nvPr/>
        </p:nvSpPr>
        <p:spPr>
          <a:xfrm>
            <a:off x="1264285" y="2061210"/>
            <a:ext cx="1011999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rPr>
              <a:t>随机</a:t>
            </a:r>
            <a:r>
              <a:rPr lang="zh-CN" sz="2400" b="0">
                <a:latin typeface="Times New Roman" panose="02020603050405020304" pitchFamily="18" charset="0"/>
                <a:ea typeface="微软雅黑" panose="020B0503020204020204" pitchFamily="34" charset="-122"/>
              </a:rPr>
              <a:t>从某种角度来说就是</a:t>
            </a:r>
            <a:r>
              <a:rPr lang="zh-CN" sz="2400" b="0">
                <a:solidFill>
                  <a:srgbClr val="C00000"/>
                </a:solidFill>
                <a:latin typeface="Times New Roman" panose="02020603050405020304" pitchFamily="18" charset="0"/>
                <a:ea typeface="微软雅黑" panose="020B0503020204020204" pitchFamily="34" charset="-122"/>
              </a:rPr>
              <a:t>运气</a:t>
            </a:r>
            <a:r>
              <a:rPr lang="zh-CN" sz="2400" b="0">
                <a:latin typeface="Times New Roman" panose="02020603050405020304" pitchFamily="18" charset="0"/>
                <a:ea typeface="微软雅黑" panose="020B0503020204020204" pitchFamily="34" charset="-122"/>
              </a:rPr>
              <a:t>，但是在算法中增加这种随机性的因素，通常可以引导算法快速地求解问题。</a:t>
            </a:r>
            <a:endParaRPr lang="zh-CN" altLang="en-US" sz="2400" b="0">
              <a:latin typeface="Times New Roman" panose="02020603050405020304" pitchFamily="18" charset="0"/>
              <a:ea typeface="微软雅黑" panose="020B0503020204020204" pitchFamily="34" charset="-122"/>
            </a:endParaRPr>
          </a:p>
        </p:txBody>
      </p:sp>
      <p:sp>
        <p:nvSpPr>
          <p:cNvPr id="100" name="文本框 99"/>
          <p:cNvSpPr txBox="1"/>
          <p:nvPr/>
        </p:nvSpPr>
        <p:spPr>
          <a:xfrm>
            <a:off x="1264285" y="3189605"/>
            <a:ext cx="10120630"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概率算法（</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probabilistic algorithm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允许算法在执行过程中随机选择下一步该如何进行，同时允许结果以较小的概率出现错误，并以此为代价，获得算法运行时间的大幅度减少。</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14.5.1  随机数与随机数生成器</a:t>
            </a:r>
          </a:p>
        </p:txBody>
      </p:sp>
      <p:sp>
        <p:nvSpPr>
          <p:cNvPr id="19" name="Freeform 84"/>
          <p:cNvSpPr/>
          <p:nvPr/>
        </p:nvSpPr>
        <p:spPr bwMode="auto">
          <a:xfrm>
            <a:off x="747662" y="265821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5" name="Freeform 84"/>
          <p:cNvSpPr/>
          <p:nvPr/>
        </p:nvSpPr>
        <p:spPr bwMode="auto">
          <a:xfrm>
            <a:off x="747662" y="114119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271270" y="981710"/>
            <a:ext cx="10106660"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在伪随机数序列中，每一个数依赖前一个数生成，因此循环重复问题是不可避免的。但是如果这个循环间隔非常非常大，对实际应用并不会产生影响。</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人们开始寻求</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生成伪随机数的数学方法</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sym typeface="+mn-ea"/>
            </a:endParaRPr>
          </a:p>
        </p:txBody>
      </p:sp>
      <p:sp>
        <p:nvSpPr>
          <p:cNvPr id="101" name="文本框 100"/>
          <p:cNvSpPr txBox="1"/>
          <p:nvPr/>
        </p:nvSpPr>
        <p:spPr>
          <a:xfrm>
            <a:off x="1271270" y="2531110"/>
            <a:ext cx="10106025" cy="1420495"/>
          </a:xfrm>
          <a:prstGeom prst="rect">
            <a:avLst/>
          </a:prstGeom>
          <a:noFill/>
          <a:ln w="9525">
            <a:noFill/>
          </a:ln>
        </p:spPr>
        <p:txBody>
          <a:bodyPr wrap="square">
            <a:spAutoFit/>
          </a:bodyPr>
          <a:lstStyle/>
          <a:p>
            <a:pPr indent="0" algn="just">
              <a:lnSpc>
                <a:spcPct val="120000"/>
              </a:lnSpc>
              <a:spcBef>
                <a:spcPts val="0"/>
              </a:spcBef>
              <a:spcAft>
                <a:spcPts val="0"/>
              </a:spcAft>
            </a:pPr>
            <a:r>
              <a:rPr lang="en-US" sz="2400" b="0">
                <a:latin typeface="Times New Roman" panose="02020603050405020304" pitchFamily="18" charset="0"/>
                <a:ea typeface="微软雅黑" panose="020B0503020204020204" pitchFamily="34" charset="-122"/>
                <a:cs typeface="Times New Roman" panose="02020603050405020304" pitchFamily="18" charset="0"/>
              </a:rPr>
              <a:t>1946</a:t>
            </a:r>
            <a:r>
              <a:rPr lang="zh-CN" sz="2400" b="0">
                <a:latin typeface="Times New Roman" panose="02020603050405020304" pitchFamily="18" charset="0"/>
                <a:ea typeface="微软雅黑" panose="020B0503020204020204" pitchFamily="34" charset="-122"/>
                <a:cs typeface="Times New Roman" panose="02020603050405020304" pitchFamily="18" charset="0"/>
              </a:rPr>
              <a:t>年，冯</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诺依曼发明了伪随机数生成器</a:t>
            </a:r>
            <a:r>
              <a:rPr lang="en-US" sz="2400" b="0">
                <a:latin typeface="Times New Roman" panose="02020603050405020304" pitchFamily="18" charset="0"/>
                <a:ea typeface="微软雅黑" panose="020B0503020204020204" pitchFamily="34" charset="-122"/>
                <a:cs typeface="Times New Roman" panose="02020603050405020304" pitchFamily="18" charset="0"/>
              </a:rPr>
              <a:t>PRNG</a:t>
            </a:r>
            <a:r>
              <a:rPr lang="zh-CN" sz="2400" b="0">
                <a:latin typeface="Times New Roman" panose="02020603050405020304" pitchFamily="18" charset="0"/>
                <a:ea typeface="微软雅黑" panose="020B0503020204020204" pitchFamily="34" charset="-122"/>
                <a:cs typeface="Times New Roman" panose="02020603050405020304" pitchFamily="18" charset="0"/>
              </a:rPr>
              <a:t>，基本思想是从一个随机种子开始，对其平方然后取中间值，接下来重复对其平方再取中间值的过程，就会得到一个具有统计意义的随机数序列，这就是</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平方取中法</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6645275" y="4523740"/>
            <a:ext cx="5080000" cy="534035"/>
          </a:xfrm>
          <a:prstGeom prst="rect">
            <a:avLst/>
          </a:prstGeom>
          <a:noFill/>
          <a:ln w="9525">
            <a:noFill/>
          </a:ln>
        </p:spPr>
        <p:txBody>
          <a:bodyPr>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其中，</a:t>
            </a:r>
            <a:r>
              <a:rPr lang="en-US" sz="2400" b="0" i="1">
                <a:latin typeface="Times New Roman" panose="02020603050405020304" pitchFamily="18" charset="0"/>
                <a:ea typeface="微软雅黑" panose="020B0503020204020204" pitchFamily="34" charset="-122"/>
                <a:cs typeface="Times New Roman" panose="02020603050405020304" pitchFamily="18" charset="0"/>
              </a:rPr>
              <a:t>b </a:t>
            </a:r>
            <a:r>
              <a:rPr lang="en-US" sz="2400" b="0">
                <a:latin typeface="Times New Roman" panose="02020603050405020304" pitchFamily="18" charset="0"/>
                <a:ea typeface="微软雅黑" panose="020B0503020204020204" pitchFamily="34" charset="-122"/>
                <a:cs typeface="Times New Roman" panose="02020603050405020304" pitchFamily="18" charset="0"/>
              </a:rPr>
              <a:t>≥ 0</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 </a:t>
            </a:r>
            <a:r>
              <a:rPr lang="en-US" sz="2400" b="0">
                <a:latin typeface="Times New Roman" panose="02020603050405020304" pitchFamily="18" charset="0"/>
                <a:ea typeface="微软雅黑" panose="020B0503020204020204" pitchFamily="34" charset="-122"/>
                <a:cs typeface="Times New Roman" panose="02020603050405020304" pitchFamily="18" charset="0"/>
              </a:rPr>
              <a:t>≥ 0</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0</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7" name="文本框 6"/>
          <p:cNvSpPr txBox="1"/>
          <p:nvPr/>
        </p:nvSpPr>
        <p:spPr>
          <a:xfrm>
            <a:off x="1271270" y="4080510"/>
            <a:ext cx="10106025" cy="977265"/>
          </a:xfrm>
          <a:prstGeom prst="rect">
            <a:avLst/>
          </a:prstGeom>
          <a:noFill/>
          <a:ln w="9525">
            <a:noFill/>
          </a:ln>
        </p:spPr>
        <p:txBody>
          <a:bodyPr wrap="square">
            <a:spAutoFit/>
          </a:bodyPr>
          <a:lstStyle/>
          <a:p>
            <a:pPr indent="0" algn="just">
              <a:lnSpc>
                <a:spcPct val="120000"/>
              </a:lnSpc>
              <a:spcBef>
                <a:spcPts val="0"/>
              </a:spcBef>
              <a:spcAft>
                <a:spcPts val="0"/>
              </a:spcAft>
            </a:pPr>
            <a:r>
              <a:rPr lang="en-US" sz="2400" b="0">
                <a:latin typeface="Times New Roman" panose="02020603050405020304" pitchFamily="18" charset="0"/>
                <a:ea typeface="微软雅黑" panose="020B0503020204020204" pitchFamily="34" charset="-122"/>
                <a:cs typeface="Times New Roman" panose="02020603050405020304" pitchFamily="18" charset="0"/>
              </a:rPr>
              <a:t>1949</a:t>
            </a:r>
            <a:r>
              <a:rPr lang="zh-CN" sz="2400" b="0">
                <a:latin typeface="Times New Roman" panose="02020603050405020304" pitchFamily="18" charset="0"/>
                <a:ea typeface="微软雅黑" panose="020B0503020204020204" pitchFamily="34" charset="-122"/>
                <a:cs typeface="Times New Roman" panose="02020603050405020304" pitchFamily="18" charset="0"/>
              </a:rPr>
              <a:t>年，数学家</a:t>
            </a:r>
            <a:r>
              <a:rPr lang="en-US" sz="2400" b="0">
                <a:latin typeface="Times New Roman" panose="02020603050405020304" pitchFamily="18" charset="0"/>
                <a:ea typeface="微软雅黑" panose="020B0503020204020204" pitchFamily="34" charset="-122"/>
                <a:cs typeface="Times New Roman" panose="02020603050405020304" pitchFamily="18" charset="0"/>
              </a:rPr>
              <a:t>D.H.Lehmer</a:t>
            </a:r>
            <a:r>
              <a:rPr lang="zh-CN" sz="2400" b="0">
                <a:latin typeface="Times New Roman" panose="02020603050405020304" pitchFamily="18" charset="0"/>
                <a:ea typeface="微软雅黑" panose="020B0503020204020204" pitchFamily="34" charset="-122"/>
                <a:cs typeface="Times New Roman" panose="02020603050405020304" pitchFamily="18" charset="0"/>
              </a:rPr>
              <a:t>发明了</a:t>
            </a:r>
            <a:r>
              <a:rPr lang="zh-CN" sz="2400" b="0">
                <a:latin typeface="Times New Roman" panose="02020603050405020304" pitchFamily="18" charset="0"/>
                <a:ea typeface="微软雅黑" panose="020B0503020204020204" pitchFamily="34" charset="-122"/>
                <a:cs typeface="Times New Roman" panose="02020603050405020304" pitchFamily="18" charset="0"/>
                <a:hlinkClick r:id="rId3"/>
              </a:rPr>
              <a:t>线性同余法生成伪随机数序列</a:t>
            </a:r>
            <a:r>
              <a:rPr lang="zh-CN" sz="2400" b="0">
                <a:latin typeface="Times New Roman" panose="02020603050405020304" pitchFamily="18" charset="0"/>
                <a:ea typeface="微软雅黑" panose="020B0503020204020204" pitchFamily="34" charset="-122"/>
                <a:cs typeface="Times New Roman" panose="02020603050405020304" pitchFamily="18" charset="0"/>
              </a:rPr>
              <a:t>，产生的随机数序列为</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0</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，满足下式：</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8" name="Freeform 84"/>
          <p:cNvSpPr/>
          <p:nvPr/>
        </p:nvSpPr>
        <p:spPr bwMode="auto">
          <a:xfrm>
            <a:off x="747662" y="416316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graphicFrame>
        <p:nvGraphicFramePr>
          <p:cNvPr id="4" name="Object 119"/>
          <p:cNvGraphicFramePr>
            <a:graphicFrameLocks noChangeAspect="1"/>
          </p:cNvGraphicFramePr>
          <p:nvPr/>
        </p:nvGraphicFramePr>
        <p:xfrm>
          <a:off x="2619375" y="5186680"/>
          <a:ext cx="5034915" cy="945515"/>
        </p:xfrm>
        <a:graphic>
          <a:graphicData uri="http://schemas.openxmlformats.org/presentationml/2006/ole">
            <mc:AlternateContent xmlns:mc="http://schemas.openxmlformats.org/markup-compatibility/2006">
              <mc:Choice xmlns:v="urn:schemas-microsoft-com:vml" Requires="v">
                <p:oleObj r:id="rId4" imgW="2335530" imgH="482600" progId="Equation.3">
                  <p:embed/>
                </p:oleObj>
              </mc:Choice>
              <mc:Fallback>
                <p:oleObj r:id="rId4" imgW="2335530" imgH="482600" progId="Equation.3">
                  <p:embed/>
                  <p:pic>
                    <p:nvPicPr>
                      <p:cNvPr id="4" name="Object 119"/>
                      <p:cNvPicPr/>
                      <p:nvPr/>
                    </p:nvPicPr>
                    <p:blipFill>
                      <a:blip r:embed="rId5"/>
                      <a:stretch>
                        <a:fillRect/>
                      </a:stretch>
                    </p:blipFill>
                    <p:spPr>
                      <a:xfrm>
                        <a:off x="2619375" y="5186680"/>
                        <a:ext cx="5034915" cy="945515"/>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01" grpId="0"/>
      <p:bldP spid="3" grpId="0"/>
      <p:bldP spid="7" grpId="0"/>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14.5.1  随机数与随机数生成器</a:t>
            </a:r>
          </a:p>
        </p:txBody>
      </p:sp>
      <p:sp>
        <p:nvSpPr>
          <p:cNvPr id="19" name="Freeform 84"/>
          <p:cNvSpPr/>
          <p:nvPr/>
        </p:nvSpPr>
        <p:spPr bwMode="auto">
          <a:xfrm>
            <a:off x="674637" y="251216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5" name="Freeform 84"/>
          <p:cNvSpPr/>
          <p:nvPr/>
        </p:nvSpPr>
        <p:spPr bwMode="auto">
          <a:xfrm>
            <a:off x="674637" y="114119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252855" y="981710"/>
            <a:ext cx="10106660"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在伪随机数序列中，每一个数依赖前一个数生成，因此循环重复问题是不可避免的。但是如果这个循环间隔非常非常大，对实际应用并不会产生影响。</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人们开始寻求</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生成伪随机数的数学方法</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sym typeface="+mn-ea"/>
            </a:endParaRPr>
          </a:p>
        </p:txBody>
      </p:sp>
      <p:sp>
        <p:nvSpPr>
          <p:cNvPr id="102" name="文本框 101"/>
          <p:cNvSpPr txBox="1"/>
          <p:nvPr/>
        </p:nvSpPr>
        <p:spPr>
          <a:xfrm>
            <a:off x="1252855" y="2383790"/>
            <a:ext cx="10107295" cy="977265"/>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类似的随机数生成器还有乘同余法，产生（0,1）区间均匀分布的随机小数，递推关系式如下：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8" name="Freeform 84"/>
          <p:cNvSpPr/>
          <p:nvPr/>
        </p:nvSpPr>
        <p:spPr bwMode="auto">
          <a:xfrm>
            <a:off x="674637" y="436255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graphicFrame>
        <p:nvGraphicFramePr>
          <p:cNvPr id="1073750121" name="Object 1659"/>
          <p:cNvGraphicFramePr>
            <a:graphicFrameLocks noChangeAspect="1"/>
          </p:cNvGraphicFramePr>
          <p:nvPr/>
        </p:nvGraphicFramePr>
        <p:xfrm>
          <a:off x="4288790" y="3379470"/>
          <a:ext cx="2503805" cy="972185"/>
        </p:xfrm>
        <a:graphic>
          <a:graphicData uri="http://schemas.openxmlformats.org/presentationml/2006/ole">
            <mc:AlternateContent xmlns:mc="http://schemas.openxmlformats.org/markup-compatibility/2006">
              <mc:Choice xmlns:v="urn:schemas-microsoft-com:vml" Requires="v">
                <p:oleObj r:id="rId3" imgW="1079500" imgH="419100" progId="">
                  <p:embed/>
                </p:oleObj>
              </mc:Choice>
              <mc:Fallback>
                <p:oleObj r:id="rId3" imgW="1079500" imgH="419100" progId="">
                  <p:embed/>
                  <p:pic>
                    <p:nvPicPr>
                      <p:cNvPr id="1073750121" name="Object 1659"/>
                      <p:cNvPicPr/>
                      <p:nvPr/>
                    </p:nvPicPr>
                    <p:blipFill>
                      <a:blip r:embed="rId4"/>
                      <a:stretch>
                        <a:fillRect/>
                      </a:stretch>
                    </p:blipFill>
                    <p:spPr>
                      <a:xfrm>
                        <a:off x="4288790" y="3379470"/>
                        <a:ext cx="2503805" cy="972185"/>
                      </a:xfrm>
                      <a:prstGeom prst="rect">
                        <a:avLst/>
                      </a:prstGeom>
                      <a:noFill/>
                      <a:ln w="38100">
                        <a:noFill/>
                        <a:miter/>
                      </a:ln>
                    </p:spPr>
                  </p:pic>
                </p:oleObj>
              </mc:Fallback>
            </mc:AlternateContent>
          </a:graphicData>
        </a:graphic>
      </p:graphicFrame>
      <p:sp>
        <p:nvSpPr>
          <p:cNvPr id="4" name="文本框 3"/>
          <p:cNvSpPr txBox="1"/>
          <p:nvPr/>
        </p:nvSpPr>
        <p:spPr>
          <a:xfrm>
            <a:off x="1252855" y="4337050"/>
            <a:ext cx="10165080" cy="460375"/>
          </a:xfrm>
          <a:prstGeom prst="rect">
            <a:avLst/>
          </a:prstGeom>
          <a:noFill/>
          <a:ln w="9525">
            <a:noFill/>
          </a:ln>
        </p:spPr>
        <p:txBody>
          <a:bodyPr wrap="square">
            <a:spAutoFit/>
          </a:bodyPr>
          <a:lstStyle/>
          <a:p>
            <a:pPr indent="0"/>
            <a:r>
              <a:rPr lang="zh-CN" sz="2400" b="0">
                <a:latin typeface="Times New Roman" panose="02020603050405020304" pitchFamily="18" charset="0"/>
                <a:ea typeface="微软雅黑" panose="020B0503020204020204" pitchFamily="34" charset="-122"/>
                <a:cs typeface="Times New Roman" panose="02020603050405020304" pitchFamily="18" charset="0"/>
              </a:rPr>
              <a:t>更复杂的随机数生成方法还有混合同余法，递推关系式为：</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文本框 5"/>
          <p:cNvSpPr txBox="1"/>
          <p:nvPr/>
        </p:nvSpPr>
        <p:spPr>
          <a:xfrm>
            <a:off x="1252855" y="5890260"/>
            <a:ext cx="10165080" cy="460375"/>
          </a:xfrm>
          <a:prstGeom prst="rect">
            <a:avLst/>
          </a:prstGeom>
          <a:noFill/>
          <a:ln w="9525">
            <a:noFill/>
          </a:ln>
        </p:spPr>
        <p:txBody>
          <a:bodyPr wrap="square">
            <a:spAutoFit/>
          </a:bodyPr>
          <a:lstStyle/>
          <a:p>
            <a:pPr indent="0"/>
            <a:r>
              <a:rPr lang="zh-CN" sz="2400" b="0">
                <a:latin typeface="Times New Roman" panose="02020603050405020304" pitchFamily="18" charset="0"/>
                <a:ea typeface="微软雅黑" panose="020B0503020204020204" pitchFamily="34" charset="-122"/>
                <a:cs typeface="Times New Roman" panose="02020603050405020304" pitchFamily="18" charset="0"/>
              </a:rPr>
              <a:t>其中，</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λ</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en-US" sz="2400" b="0">
                <a:latin typeface="Times New Roman" panose="02020603050405020304" pitchFamily="18" charset="0"/>
                <a:ea typeface="微软雅黑" panose="020B0503020204020204" pitchFamily="34" charset="-122"/>
                <a:cs typeface="Times New Roman" panose="02020603050405020304" pitchFamily="18" charset="0"/>
              </a:rPr>
              <a:t>≥ 0</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0</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 </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称为随机种子。</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9" name="文本框 8"/>
          <p:cNvSpPr txBox="1"/>
          <p:nvPr/>
        </p:nvSpPr>
        <p:spPr>
          <a:xfrm>
            <a:off x="3867150" y="2938145"/>
            <a:ext cx="5982970" cy="460375"/>
          </a:xfrm>
          <a:prstGeom prst="rect">
            <a:avLst/>
          </a:prstGeom>
          <a:noFill/>
          <a:ln w="9525">
            <a:noFill/>
          </a:ln>
        </p:spPr>
        <p:txBody>
          <a:bodyPr wrap="square">
            <a:spAutoFit/>
          </a:bodyPr>
          <a:lstStyle/>
          <a:p>
            <a:pPr indent="0"/>
            <a:r>
              <a:rPr lang="zh-CN" sz="2400" b="0">
                <a:latin typeface="Times New Roman" panose="02020603050405020304" pitchFamily="18" charset="0"/>
                <a:ea typeface="微软雅黑" panose="020B0503020204020204" pitchFamily="34" charset="-122"/>
                <a:cs typeface="Times New Roman" panose="02020603050405020304" pitchFamily="18" charset="0"/>
              </a:rPr>
              <a:t>其中，</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λ</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0</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0</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0</a:t>
            </a:r>
            <a:r>
              <a:rPr lang="zh-CN" sz="2400" b="0">
                <a:latin typeface="Times New Roman" panose="02020603050405020304" pitchFamily="18" charset="0"/>
                <a:ea typeface="微软雅黑" panose="020B0503020204020204" pitchFamily="34" charset="-122"/>
                <a:cs typeface="Times New Roman" panose="02020603050405020304" pitchFamily="18" charset="0"/>
              </a:rPr>
              <a:t>称为随机种子。</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3" name="Object 120"/>
          <p:cNvGraphicFramePr>
            <a:graphicFrameLocks noChangeAspect="1"/>
          </p:cNvGraphicFramePr>
          <p:nvPr/>
        </p:nvGraphicFramePr>
        <p:xfrm>
          <a:off x="2854960" y="4841240"/>
          <a:ext cx="6332220" cy="1045210"/>
        </p:xfrm>
        <a:graphic>
          <a:graphicData uri="http://schemas.openxmlformats.org/presentationml/2006/ole">
            <mc:AlternateContent xmlns:mc="http://schemas.openxmlformats.org/markup-compatibility/2006">
              <mc:Choice xmlns:v="urn:schemas-microsoft-com:vml" Requires="v">
                <p:oleObj r:id="rId5" imgW="2540000" imgH="419100" progId="Equation.KSEE3">
                  <p:embed/>
                </p:oleObj>
              </mc:Choice>
              <mc:Fallback>
                <p:oleObj r:id="rId5" imgW="2540000" imgH="419100" progId="Equation.KSEE3">
                  <p:embed/>
                  <p:pic>
                    <p:nvPicPr>
                      <p:cNvPr id="3" name="Object 120"/>
                      <p:cNvPicPr/>
                      <p:nvPr/>
                    </p:nvPicPr>
                    <p:blipFill>
                      <a:blip r:embed="rId6"/>
                      <a:stretch>
                        <a:fillRect/>
                      </a:stretch>
                    </p:blipFill>
                    <p:spPr>
                      <a:xfrm>
                        <a:off x="2854960" y="4841240"/>
                        <a:ext cx="6332220" cy="1045210"/>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737501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02" grpId="0"/>
      <p:bldP spid="8" grpId="0" animBg="1"/>
      <p:bldP spid="4" grpId="0"/>
      <p:bldP spid="6" grpId="0"/>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14.5.1  随机数与随机数生成器</a:t>
            </a:r>
          </a:p>
        </p:txBody>
      </p:sp>
      <p:sp>
        <p:nvSpPr>
          <p:cNvPr id="19" name="Freeform 84"/>
          <p:cNvSpPr/>
          <p:nvPr/>
        </p:nvSpPr>
        <p:spPr bwMode="auto">
          <a:xfrm>
            <a:off x="664477" y="347609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5" name="Freeform 84"/>
          <p:cNvSpPr/>
          <p:nvPr/>
        </p:nvSpPr>
        <p:spPr bwMode="auto">
          <a:xfrm>
            <a:off x="663842" y="114119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6" name="文本框 5"/>
          <p:cNvSpPr txBox="1"/>
          <p:nvPr/>
        </p:nvSpPr>
        <p:spPr>
          <a:xfrm>
            <a:off x="1179830" y="1040130"/>
            <a:ext cx="10165080" cy="2306320"/>
          </a:xfrm>
          <a:prstGeom prst="rect">
            <a:avLst/>
          </a:prstGeom>
          <a:noFill/>
          <a:ln w="9525">
            <a:noFill/>
          </a:ln>
        </p:spPr>
        <p:txBody>
          <a:bodyPr wrap="square">
            <a:spAutoFit/>
          </a:bodyPr>
          <a:lstStyle/>
          <a:p>
            <a:pPr indent="0" algn="just">
              <a:lnSpc>
                <a:spcPct val="120000"/>
              </a:lnSpc>
              <a:spcBef>
                <a:spcPts val="0"/>
              </a:spcBef>
              <a:spcAft>
                <a:spcPts val="0"/>
              </a:spcAft>
            </a:pPr>
            <a:r>
              <a:rPr lang="en-US" sz="2400" b="0">
                <a:latin typeface="Times New Roman" panose="02020603050405020304" pitchFamily="18" charset="0"/>
                <a:ea typeface="微软雅黑" panose="020B0503020204020204" pitchFamily="34" charset="-122"/>
                <a:cs typeface="Times New Roman" panose="02020603050405020304" pitchFamily="18" charset="0"/>
              </a:rPr>
              <a:t>1997</a:t>
            </a:r>
            <a:r>
              <a:rPr lang="zh-CN" sz="2400" b="0">
                <a:latin typeface="Times New Roman" panose="02020603050405020304" pitchFamily="18" charset="0"/>
                <a:ea typeface="微软雅黑" panose="020B0503020204020204" pitchFamily="34" charset="-122"/>
                <a:cs typeface="Times New Roman" panose="02020603050405020304" pitchFamily="18" charset="0"/>
              </a:rPr>
              <a:t>年，数学家</a:t>
            </a:r>
            <a:r>
              <a:rPr lang="en-US" sz="2400" b="0">
                <a:latin typeface="Times New Roman" panose="02020603050405020304" pitchFamily="18" charset="0"/>
                <a:ea typeface="微软雅黑" panose="020B0503020204020204" pitchFamily="34" charset="-122"/>
                <a:cs typeface="Times New Roman" panose="02020603050405020304" pitchFamily="18" charset="0"/>
              </a:rPr>
              <a:t>Makoto Matsumoto</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sz="2400" b="0">
                <a:latin typeface="Times New Roman" panose="02020603050405020304" pitchFamily="18" charset="0"/>
                <a:ea typeface="微软雅黑" panose="020B0503020204020204" pitchFamily="34" charset="-122"/>
                <a:cs typeface="Times New Roman" panose="02020603050405020304" pitchFamily="18" charset="0"/>
              </a:rPr>
              <a:t>Takuji Nishimura</a:t>
            </a:r>
            <a:r>
              <a:rPr lang="zh-CN" sz="2400" b="0">
                <a:latin typeface="Times New Roman" panose="02020603050405020304" pitchFamily="18" charset="0"/>
                <a:ea typeface="微软雅黑" panose="020B0503020204020204" pitchFamily="34" charset="-122"/>
                <a:cs typeface="Times New Roman" panose="02020603050405020304" pitchFamily="18" charset="0"/>
              </a:rPr>
              <a:t>发明了梅森旋转随机数生成器（</a:t>
            </a:r>
            <a:r>
              <a:rPr lang="en-US" sz="2400" b="0">
                <a:latin typeface="Times New Roman" panose="02020603050405020304" pitchFamily="18" charset="0"/>
                <a:ea typeface="微软雅黑" panose="020B0503020204020204" pitchFamily="34" charset="-122"/>
                <a:cs typeface="Times New Roman" panose="02020603050405020304" pitchFamily="18" charset="0"/>
              </a:rPr>
              <a:t>Mersenne Twister</a:t>
            </a:r>
            <a:r>
              <a:rPr lang="zh-CN" sz="2400" b="0">
                <a:latin typeface="Times New Roman" panose="02020603050405020304" pitchFamily="18" charset="0"/>
                <a:ea typeface="微软雅黑" panose="020B0503020204020204" pitchFamily="34" charset="-122"/>
                <a:cs typeface="Times New Roman" panose="02020603050405020304" pitchFamily="18" charset="0"/>
              </a:rPr>
              <a:t>），完美地平衡了算法性能和随机数质量，基本思想是基于</a:t>
            </a:r>
            <a:r>
              <a:rPr lang="zh-CN" sz="2400" b="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hlinkClick r:id="rId3"/>
              </a:rPr>
              <a:t>线性反馈移位寄存器</a:t>
            </a:r>
            <a:r>
              <a:rPr lang="zh-CN" sz="2400" b="0">
                <a:latin typeface="Times New Roman" panose="02020603050405020304" pitchFamily="18" charset="0"/>
                <a:ea typeface="微软雅黑" panose="020B0503020204020204" pitchFamily="34" charset="-122"/>
                <a:cs typeface="Times New Roman" panose="02020603050405020304" pitchFamily="18" charset="0"/>
              </a:rPr>
              <a:t>，产生一个循环周期非常长的确定性序列，最长周期可达</a:t>
            </a:r>
            <a:r>
              <a:rPr lang="en-US" sz="2400" b="0">
                <a:latin typeface="Times New Roman" panose="02020603050405020304" pitchFamily="18" charset="0"/>
                <a:ea typeface="微软雅黑" panose="020B0503020204020204" pitchFamily="34" charset="-122"/>
                <a:cs typeface="Times New Roman" panose="02020603050405020304" pitchFamily="18" charset="0"/>
              </a:rPr>
              <a:t> 2</a:t>
            </a:r>
            <a:r>
              <a:rPr lang="en-US" sz="2400" b="0" baseline="30000">
                <a:latin typeface="Times New Roman" panose="02020603050405020304" pitchFamily="18" charset="0"/>
                <a:ea typeface="微软雅黑" panose="020B0503020204020204" pitchFamily="34" charset="-122"/>
                <a:cs typeface="Times New Roman" panose="02020603050405020304" pitchFamily="18" charset="0"/>
              </a:rPr>
              <a:t>19937</a:t>
            </a:r>
            <a:r>
              <a:rPr lang="en-US" sz="2400" b="0">
                <a:latin typeface="Times New Roman" panose="02020603050405020304" pitchFamily="18" charset="0"/>
                <a:ea typeface="微软雅黑" panose="020B0503020204020204" pitchFamily="34" charset="-122"/>
                <a:cs typeface="Times New Roman" panose="02020603050405020304" pitchFamily="18" charset="0"/>
              </a:rPr>
              <a:t>− 1</a:t>
            </a:r>
            <a:r>
              <a:rPr lang="zh-CN" sz="2400" b="0">
                <a:latin typeface="Times New Roman" panose="02020603050405020304" pitchFamily="18" charset="0"/>
                <a:ea typeface="微软雅黑" panose="020B0503020204020204" pitchFamily="34" charset="-122"/>
                <a:cs typeface="Times New Roman" panose="02020603050405020304" pitchFamily="18" charset="0"/>
              </a:rPr>
              <a:t>（称为</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梅森素数</a:t>
            </a:r>
            <a:r>
              <a:rPr lang="zh-CN" sz="2400" b="0">
                <a:latin typeface="Times New Roman" panose="02020603050405020304" pitchFamily="18" charset="0"/>
                <a:ea typeface="微软雅黑" panose="020B0503020204020204" pitchFamily="34" charset="-122"/>
                <a:cs typeface="Times New Roman" panose="02020603050405020304" pitchFamily="18" charset="0"/>
              </a:rPr>
              <a:t>）。对于一个</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位二进制数，可以在</a:t>
            </a:r>
            <a:r>
              <a:rPr lang="en-US" sz="2400" b="0">
                <a:latin typeface="Times New Roman" panose="02020603050405020304" pitchFamily="18" charset="0"/>
                <a:ea typeface="微软雅黑" panose="020B0503020204020204" pitchFamily="34" charset="-122"/>
                <a:cs typeface="Times New Roman" panose="02020603050405020304" pitchFamily="18" charset="0"/>
              </a:rPr>
              <a:t>[0, 2</a:t>
            </a:r>
            <a:r>
              <a:rPr lang="en-US" sz="2400" b="0" i="1" baseline="30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baseline="30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区间生成离散型均匀分布的随机数。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 name="文本框 9"/>
          <p:cNvSpPr txBox="1"/>
          <p:nvPr/>
        </p:nvSpPr>
        <p:spPr>
          <a:xfrm>
            <a:off x="1179830" y="3430905"/>
            <a:ext cx="10165080" cy="53403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梅森旋转算法是</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R</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Python</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Ruby</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Matlab </a:t>
            </a:r>
            <a:r>
              <a:rPr lang="zh-CN" sz="2400" b="0">
                <a:latin typeface="Times New Roman" panose="02020603050405020304" pitchFamily="18" charset="0"/>
                <a:ea typeface="微软雅黑" panose="020B0503020204020204" pitchFamily="34" charset="-122"/>
                <a:cs typeface="Times New Roman" panose="02020603050405020304" pitchFamily="18" charset="0"/>
              </a:rPr>
              <a:t>等语言内置的伪随机数发生器。</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14.5.2  蒙特卡罗型算法计算定积分</a:t>
            </a:r>
          </a:p>
        </p:txBody>
      </p:sp>
      <p:sp>
        <p:nvSpPr>
          <p:cNvPr id="102" name="文本框 101"/>
          <p:cNvSpPr txBox="1"/>
          <p:nvPr/>
        </p:nvSpPr>
        <p:spPr>
          <a:xfrm>
            <a:off x="485140" y="824865"/>
            <a:ext cx="10958830" cy="534035"/>
          </a:xfrm>
          <a:prstGeom prst="rect">
            <a:avLst/>
          </a:prstGeom>
          <a:noFill/>
          <a:ln w="9525">
            <a:noFill/>
          </a:ln>
        </p:spPr>
        <p:txBody>
          <a:bodyPr wrap="square">
            <a:spAutoFit/>
          </a:bodyPr>
          <a:lstStyle/>
          <a:p>
            <a:pPr indent="12700">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rPr>
              <a:t>【问题】</a:t>
            </a:r>
            <a:r>
              <a:rPr lang="zh-CN" sz="2400" b="0">
                <a:latin typeface="Times New Roman" panose="02020603050405020304" pitchFamily="18" charset="0"/>
                <a:ea typeface="微软雅黑" panose="020B0503020204020204" pitchFamily="34" charset="-122"/>
              </a:rPr>
              <a:t>应用蒙特卡罗型概率思想计算定积分</a:t>
            </a:r>
            <a:r>
              <a:rPr lang="en-US" altLang="zh-CN" sz="2400" b="0">
                <a:latin typeface="Times New Roman" panose="02020603050405020304" pitchFamily="18" charset="0"/>
                <a:ea typeface="微软雅黑" panose="020B0503020204020204" pitchFamily="34" charset="-122"/>
              </a:rPr>
              <a:t>                      </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，其中</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en-US" sz="2400" i="1">
                <a:latin typeface="Times New Roman" panose="02020603050405020304" pitchFamily="18" charset="0"/>
                <a:ea typeface="微软雅黑" panose="020B0503020204020204" pitchFamily="34" charset="-122"/>
                <a:cs typeface="Times New Roman" panose="02020603050405020304" pitchFamily="18" charset="0"/>
                <a:sym typeface="+mn-ea"/>
              </a:rPr>
              <a:t>a</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en-US" sz="2400" i="1">
                <a:latin typeface="Times New Roman" panose="02020603050405020304" pitchFamily="18" charset="0"/>
                <a:ea typeface="微软雅黑" panose="020B0503020204020204" pitchFamily="34" charset="-122"/>
                <a:cs typeface="Times New Roman" panose="02020603050405020304" pitchFamily="18" charset="0"/>
                <a:sym typeface="+mn-ea"/>
              </a:rPr>
              <a:t>b</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endParaRPr lang="en-US" altLang="zh-CN" sz="2400" b="0">
              <a:latin typeface="Times New Roman" panose="02020603050405020304" pitchFamily="18" charset="0"/>
              <a:ea typeface="微软雅黑" panose="020B0503020204020204" pitchFamily="34" charset="-122"/>
            </a:endParaRPr>
          </a:p>
        </p:txBody>
      </p:sp>
      <p:sp>
        <p:nvSpPr>
          <p:cNvPr id="103" name="文本框 102"/>
          <p:cNvSpPr txBox="1"/>
          <p:nvPr/>
        </p:nvSpPr>
        <p:spPr>
          <a:xfrm>
            <a:off x="485140" y="1417320"/>
            <a:ext cx="10958830" cy="2306320"/>
          </a:xfrm>
          <a:prstGeom prst="rect">
            <a:avLst/>
          </a:prstGeom>
          <a:noFill/>
          <a:ln w="9525">
            <a:noFill/>
          </a:ln>
        </p:spPr>
        <p:txBody>
          <a:bodyPr wrap="square">
            <a:spAutoFit/>
          </a:bodyPr>
          <a:lstStyle/>
          <a:p>
            <a:pPr indent="1016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【想法】</a:t>
            </a:r>
            <a:r>
              <a:rPr lang="zh-CN" sz="2400" b="0">
                <a:latin typeface="Times New Roman" panose="02020603050405020304" pitchFamily="18" charset="0"/>
                <a:ea typeface="微软雅黑" panose="020B0503020204020204" pitchFamily="34" charset="-122"/>
                <a:cs typeface="Times New Roman" panose="02020603050405020304" pitchFamily="18" charset="0"/>
              </a:rPr>
              <a:t>设函数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f</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在区间</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b</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的最大值为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zh-CN" sz="2400" b="0">
                <a:latin typeface="Times New Roman" panose="02020603050405020304" pitchFamily="18" charset="0"/>
                <a:ea typeface="微软雅黑" panose="020B0503020204020204" pitchFamily="34" charset="-122"/>
                <a:cs typeface="Times New Roman" panose="02020603050405020304" pitchFamily="18" charset="0"/>
              </a:rPr>
              <a:t>，则对于任意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b</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，有</a:t>
            </a:r>
            <a:r>
              <a:rPr lang="en-US" sz="2400" b="0">
                <a:latin typeface="Times New Roman" panose="02020603050405020304" pitchFamily="18" charset="0"/>
                <a:ea typeface="微软雅黑" panose="020B0503020204020204" pitchFamily="34" charset="-122"/>
                <a:cs typeface="Times New Roman" panose="02020603050405020304" pitchFamily="18" charset="0"/>
              </a:rPr>
              <a:t>0≤</a:t>
            </a:r>
            <a:r>
              <a:rPr lang="en-US" sz="2400" b="0" i="1">
                <a:latin typeface="Times New Roman" panose="02020603050405020304" pitchFamily="18" charset="0"/>
                <a:ea typeface="微软雅黑" panose="020B0503020204020204" pitchFamily="34" charset="-122"/>
                <a:cs typeface="Times New Roman" panose="02020603050405020304" pitchFamily="18" charset="0"/>
              </a:rPr>
              <a:t>f</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zh-CN" sz="2400" b="0">
                <a:latin typeface="Times New Roman" panose="02020603050405020304" pitchFamily="18" charset="0"/>
                <a:ea typeface="微软雅黑" panose="020B0503020204020204" pitchFamily="34" charset="-122"/>
                <a:cs typeface="Times New Roman" panose="02020603050405020304" pitchFamily="18" charset="0"/>
              </a:rPr>
              <a:t>。蒙特卡罗型概率算法计算定积分的基本思想是：产生</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zh-CN" sz="2400" b="0">
                <a:latin typeface="Times New Roman" panose="02020603050405020304" pitchFamily="18" charset="0"/>
                <a:ea typeface="微软雅黑" panose="020B0503020204020204" pitchFamily="34" charset="-122"/>
                <a:cs typeface="Times New Roman" panose="02020603050405020304" pitchFamily="18" charset="0"/>
              </a:rPr>
              <a:t>足够大）个随机分布在长方形</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ABCD </a:t>
            </a:r>
            <a:r>
              <a:rPr lang="zh-CN" sz="2400" b="0">
                <a:latin typeface="Times New Roman" panose="02020603050405020304" pitchFamily="18" charset="0"/>
                <a:ea typeface="微软雅黑" panose="020B0503020204020204" pitchFamily="34" charset="-122"/>
                <a:cs typeface="Times New Roman" panose="02020603050405020304" pitchFamily="18" charset="0"/>
              </a:rPr>
              <a:t>内的点（</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a:t>
            </a:r>
            <a:r>
              <a:rPr lang="zh-CN" sz="2400" b="0">
                <a:latin typeface="Times New Roman" panose="02020603050405020304" pitchFamily="18" charset="0"/>
                <a:ea typeface="微软雅黑" panose="020B0503020204020204" pitchFamily="34" charset="-122"/>
                <a:cs typeface="Times New Roman" panose="02020603050405020304" pitchFamily="18" charset="0"/>
              </a:rPr>
              <a:t>），其中</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是区间</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b</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上的随机数，</a:t>
            </a:r>
            <a:r>
              <a:rPr lang="en-US" sz="2400" b="0" i="1">
                <a:latin typeface="Times New Roman" panose="02020603050405020304" pitchFamily="18" charset="0"/>
                <a:ea typeface="微软雅黑" panose="020B0503020204020204" pitchFamily="34" charset="-122"/>
                <a:cs typeface="Times New Roman" panose="02020603050405020304" pitchFamily="18" charset="0"/>
              </a:rPr>
              <a:t>y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是区间</a:t>
            </a:r>
            <a:r>
              <a:rPr lang="en-US" sz="2400" b="0">
                <a:latin typeface="Times New Roman" panose="02020603050405020304" pitchFamily="18" charset="0"/>
                <a:ea typeface="微软雅黑" panose="020B0503020204020204" pitchFamily="34" charset="-122"/>
                <a:cs typeface="Times New Roman" panose="02020603050405020304" pitchFamily="18" charset="0"/>
              </a:rPr>
              <a:t>[0,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上的随机数，</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其中落在曲边梯形</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en-US" sz="2400" i="1">
                <a:latin typeface="Times New Roman" panose="02020603050405020304" pitchFamily="18" charset="0"/>
                <a:ea typeface="微软雅黑" panose="020B0503020204020204" pitchFamily="34" charset="-122"/>
                <a:cs typeface="Times New Roman" panose="02020603050405020304" pitchFamily="18" charset="0"/>
                <a:sym typeface="+mn-ea"/>
              </a:rPr>
              <a:t>ABEF </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内的随机点数为</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en-US" sz="2400" i="1">
                <a:latin typeface="Times New Roman" panose="02020603050405020304" pitchFamily="18" charset="0"/>
                <a:ea typeface="微软雅黑" panose="020B0503020204020204" pitchFamily="34" charset="-122"/>
                <a:cs typeface="Times New Roman" panose="02020603050405020304" pitchFamily="18" charset="0"/>
                <a:sym typeface="+mn-ea"/>
              </a:rPr>
              <a:t>m</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，则曲边梯形</a:t>
            </a:r>
            <a:r>
              <a:rPr lang="en-US" altLang="zh-CN" sz="2400">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en-US" sz="2400" i="1">
                <a:latin typeface="Times New Roman" panose="02020603050405020304" pitchFamily="18" charset="0"/>
                <a:ea typeface="微软雅黑" panose="020B0503020204020204" pitchFamily="34" charset="-122"/>
                <a:cs typeface="Times New Roman" panose="02020603050405020304" pitchFamily="18" charset="0"/>
                <a:sym typeface="+mn-ea"/>
              </a:rPr>
              <a:t>ABEF </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的面积即为定积分</a:t>
            </a:r>
            <a:r>
              <a:rPr lang="en-US" sz="2400" i="1">
                <a:latin typeface="Times New Roman" panose="02020603050405020304" pitchFamily="18" charset="0"/>
                <a:ea typeface="微软雅黑" panose="020B0503020204020204" pitchFamily="34" charset="-122"/>
                <a:cs typeface="Times New Roman" panose="02020603050405020304" pitchFamily="18" charset="0"/>
                <a:sym typeface="+mn-ea"/>
              </a:rPr>
              <a:t>s</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的值，即</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2" name="Object 121"/>
          <p:cNvGraphicFramePr>
            <a:graphicFrameLocks noChangeAspect="1"/>
          </p:cNvGraphicFramePr>
          <p:nvPr/>
        </p:nvGraphicFramePr>
        <p:xfrm>
          <a:off x="6805930" y="825500"/>
          <a:ext cx="1519555" cy="594360"/>
        </p:xfrm>
        <a:graphic>
          <a:graphicData uri="http://schemas.openxmlformats.org/presentationml/2006/ole">
            <mc:AlternateContent xmlns:mc="http://schemas.openxmlformats.org/markup-compatibility/2006">
              <mc:Choice xmlns:v="urn:schemas-microsoft-com:vml" Requires="v">
                <p:oleObj r:id="rId3" imgW="571500" imgH="241300" progId="Equation.KSEE3">
                  <p:embed/>
                </p:oleObj>
              </mc:Choice>
              <mc:Fallback>
                <p:oleObj r:id="rId3" imgW="571500" imgH="241300" progId="Equation.KSEE3">
                  <p:embed/>
                  <p:pic>
                    <p:nvPicPr>
                      <p:cNvPr id="2" name="Object 121"/>
                      <p:cNvPicPr/>
                      <p:nvPr/>
                    </p:nvPicPr>
                    <p:blipFill>
                      <a:blip r:embed="rId4"/>
                      <a:stretch>
                        <a:fillRect/>
                      </a:stretch>
                    </p:blipFill>
                    <p:spPr>
                      <a:xfrm>
                        <a:off x="6805930" y="825500"/>
                        <a:ext cx="1519555" cy="594360"/>
                      </a:xfrm>
                      <a:prstGeom prst="rect">
                        <a:avLst/>
                      </a:prstGeom>
                      <a:noFill/>
                      <a:ln w="38100">
                        <a:noFill/>
                        <a:miter/>
                      </a:ln>
                    </p:spPr>
                  </p:pic>
                </p:oleObj>
              </mc:Fallback>
            </mc:AlternateContent>
          </a:graphicData>
        </a:graphic>
      </p:graphicFrame>
      <p:graphicFrame>
        <p:nvGraphicFramePr>
          <p:cNvPr id="3" name="Object 122"/>
          <p:cNvGraphicFramePr>
            <a:graphicFrameLocks noChangeAspect="1"/>
          </p:cNvGraphicFramePr>
          <p:nvPr/>
        </p:nvGraphicFramePr>
        <p:xfrm>
          <a:off x="2555875" y="3968115"/>
          <a:ext cx="1807845" cy="830580"/>
        </p:xfrm>
        <a:graphic>
          <a:graphicData uri="http://schemas.openxmlformats.org/presentationml/2006/ole">
            <mc:AlternateContent xmlns:mc="http://schemas.openxmlformats.org/markup-compatibility/2006">
              <mc:Choice xmlns:v="urn:schemas-microsoft-com:vml" Requires="v">
                <p:oleObj r:id="rId5" imgW="774065" imgH="355600" progId="Equation.KSEE3">
                  <p:embed/>
                </p:oleObj>
              </mc:Choice>
              <mc:Fallback>
                <p:oleObj r:id="rId5" imgW="774065" imgH="355600" progId="Equation.KSEE3">
                  <p:embed/>
                  <p:pic>
                    <p:nvPicPr>
                      <p:cNvPr id="3" name="Object 122"/>
                      <p:cNvPicPr/>
                      <p:nvPr/>
                    </p:nvPicPr>
                    <p:blipFill>
                      <a:blip r:embed="rId6"/>
                      <a:stretch>
                        <a:fillRect/>
                      </a:stretch>
                    </p:blipFill>
                    <p:spPr>
                      <a:xfrm>
                        <a:off x="2555875" y="3968115"/>
                        <a:ext cx="1807845" cy="830580"/>
                      </a:xfrm>
                      <a:prstGeom prst="rect">
                        <a:avLst/>
                      </a:prstGeom>
                      <a:noFill/>
                      <a:ln w="38100">
                        <a:noFill/>
                        <a:miter/>
                      </a:ln>
                    </p:spPr>
                  </p:pic>
                </p:oleObj>
              </mc:Fallback>
            </mc:AlternateContent>
          </a:graphicData>
        </a:graphic>
      </p:graphicFrame>
      <p:graphicFrame>
        <p:nvGraphicFramePr>
          <p:cNvPr id="4" name="对象 3"/>
          <p:cNvGraphicFramePr>
            <a:graphicFrameLocks noChangeAspect="1"/>
          </p:cNvGraphicFramePr>
          <p:nvPr/>
        </p:nvGraphicFramePr>
        <p:xfrm>
          <a:off x="7226300" y="3622040"/>
          <a:ext cx="3566160" cy="2172335"/>
        </p:xfrm>
        <a:graphic>
          <a:graphicData uri="http://schemas.openxmlformats.org/presentationml/2006/ole">
            <mc:AlternateContent xmlns:mc="http://schemas.openxmlformats.org/markup-compatibility/2006">
              <mc:Choice xmlns:v="urn:schemas-microsoft-com:vml" Requires="v">
                <p:oleObj r:id="rId7" imgW="2533650" imgH="1543050" progId="Paint.Picture">
                  <p:embed/>
                </p:oleObj>
              </mc:Choice>
              <mc:Fallback>
                <p:oleObj r:id="rId7" imgW="2533650" imgH="1543050" progId="Paint.Picture">
                  <p:embed/>
                  <p:pic>
                    <p:nvPicPr>
                      <p:cNvPr id="4" name="对象 3"/>
                      <p:cNvPicPr/>
                      <p:nvPr/>
                    </p:nvPicPr>
                    <p:blipFill>
                      <a:blip r:embed="rId8"/>
                      <a:stretch>
                        <a:fillRect/>
                      </a:stretch>
                    </p:blipFill>
                    <p:spPr>
                      <a:xfrm>
                        <a:off x="7226300" y="3622040"/>
                        <a:ext cx="3566160" cy="2172335"/>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14.5.2  蒙特卡罗型算法计算定积分</a:t>
            </a:r>
          </a:p>
        </p:txBody>
      </p:sp>
      <p:sp>
        <p:nvSpPr>
          <p:cNvPr id="105" name="文本框 104"/>
          <p:cNvSpPr txBox="1"/>
          <p:nvPr/>
        </p:nvSpPr>
        <p:spPr>
          <a:xfrm>
            <a:off x="455930" y="807085"/>
            <a:ext cx="10837545" cy="977265"/>
          </a:xfrm>
          <a:prstGeom prst="rect">
            <a:avLst/>
          </a:prstGeom>
          <a:noFill/>
          <a:ln w="9525">
            <a:noFill/>
          </a:ln>
        </p:spPr>
        <p:txBody>
          <a:bodyPr wrap="square">
            <a:spAutoFit/>
          </a:bodyPr>
          <a:lstStyle/>
          <a:p>
            <a:pPr indent="12700" algn="just">
              <a:lnSpc>
                <a:spcPct val="120000"/>
              </a:lnSpc>
              <a:spcBef>
                <a:spcPts val="0"/>
              </a:spcBef>
              <a:spcAft>
                <a:spcPts val="0"/>
              </a:spcAft>
            </a:pPr>
            <a:r>
              <a:rPr lang="zh-CN" sz="2400" b="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【算法实现】</a:t>
            </a:r>
            <a:r>
              <a:rPr lang="zh-CN" sz="2400" b="0">
                <a:latin typeface="Times New Roman" panose="02020603050405020304" pitchFamily="18" charset="0"/>
                <a:ea typeface="微软雅黑" panose="020B0503020204020204" pitchFamily="34" charset="-122"/>
                <a:cs typeface="Times New Roman" panose="02020603050405020304" pitchFamily="18" charset="0"/>
              </a:rPr>
              <a:t>设变量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s </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表示曲边梯形</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ABEF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的面积，变量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x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y </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表示随机产生点的坐标，程序如下：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8" name="文本框 7"/>
          <p:cNvSpPr txBox="1"/>
          <p:nvPr/>
        </p:nvSpPr>
        <p:spPr>
          <a:xfrm>
            <a:off x="1002030" y="1824990"/>
            <a:ext cx="10291445" cy="468757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85000"/>
              </a:lnSpc>
              <a:spcBef>
                <a:spcPts val="0"/>
              </a:spcBef>
              <a:spcAft>
                <a:spcPts val="0"/>
              </a:spcAft>
              <a:buClrTx/>
              <a:buSzTx/>
              <a:buFontTx/>
            </a:pPr>
            <a:r>
              <a:rPr lang="en-US" altLang="zh-CN" sz="2200" dirty="0" err="1">
                <a:sym typeface="+mn-ea"/>
              </a:rPr>
              <a:t>double MD(int a, int b, int n)</a:t>
            </a:r>
          </a:p>
          <a:p>
            <a:pPr lvl="0" algn="l">
              <a:lnSpc>
                <a:spcPct val="85000"/>
              </a:lnSpc>
              <a:spcBef>
                <a:spcPts val="0"/>
              </a:spcBef>
              <a:spcAft>
                <a:spcPts val="0"/>
              </a:spcAft>
              <a:buClrTx/>
              <a:buSzTx/>
              <a:buFontTx/>
            </a:pPr>
            <a:r>
              <a:rPr lang="en-US" altLang="zh-CN" sz="2200" dirty="0" err="1">
                <a:sym typeface="+mn-ea"/>
              </a:rPr>
              <a:t>{</a:t>
            </a:r>
          </a:p>
          <a:p>
            <a:pPr lvl="0" algn="l">
              <a:lnSpc>
                <a:spcPct val="85000"/>
              </a:lnSpc>
              <a:spcBef>
                <a:spcPts val="0"/>
              </a:spcBef>
              <a:spcAft>
                <a:spcPts val="0"/>
              </a:spcAft>
              <a:buClrTx/>
              <a:buSzTx/>
              <a:buFontTx/>
            </a:pPr>
            <a:r>
              <a:rPr lang="en-US" altLang="zh-CN" sz="2200" dirty="0" err="1">
                <a:sym typeface="+mn-ea"/>
              </a:rPr>
              <a:t>    int k, m = 0;    double c = 0, d = 0, x, y, s;</a:t>
            </a:r>
          </a:p>
          <a:p>
            <a:pPr lvl="0" algn="l">
              <a:lnSpc>
                <a:spcPct val="85000"/>
              </a:lnSpc>
              <a:spcBef>
                <a:spcPts val="0"/>
              </a:spcBef>
              <a:spcAft>
                <a:spcPts val="0"/>
              </a:spcAft>
              <a:buClrTx/>
              <a:buSzTx/>
              <a:buFontTx/>
            </a:pPr>
            <a:r>
              <a:rPr lang="en-US" altLang="zh-CN" sz="2200" dirty="0" err="1">
                <a:sym typeface="+mn-ea"/>
              </a:rPr>
              <a:t>    </a:t>
            </a:r>
            <a:r>
              <a:rPr lang="en-US" altLang="zh-CN" sz="2200" dirty="0" err="1">
                <a:solidFill>
                  <a:schemeClr val="accent5">
                    <a:lumMod val="50000"/>
                  </a:schemeClr>
                </a:solidFill>
                <a:sym typeface="+mn-ea"/>
              </a:rPr>
              <a:t>for (x = a; x &lt;= b; x = x + 0.01)             //求f(x)在区间[a, b]的最大值 </a:t>
            </a:r>
          </a:p>
          <a:p>
            <a:pPr lvl="0" algn="l">
              <a:lnSpc>
                <a:spcPct val="85000"/>
              </a:lnSpc>
              <a:spcBef>
                <a:spcPts val="0"/>
              </a:spcBef>
              <a:spcAft>
                <a:spcPts val="0"/>
              </a:spcAft>
              <a:buClrTx/>
              <a:buSzTx/>
              <a:buFontTx/>
            </a:pPr>
            <a:r>
              <a:rPr lang="en-US" altLang="zh-CN" sz="2200" dirty="0" err="1">
                <a:solidFill>
                  <a:schemeClr val="accent5">
                    <a:lumMod val="50000"/>
                  </a:schemeClr>
                </a:solidFill>
                <a:sym typeface="+mn-ea"/>
              </a:rPr>
              <a:t>    {</a:t>
            </a:r>
          </a:p>
          <a:p>
            <a:pPr lvl="0" algn="l">
              <a:lnSpc>
                <a:spcPct val="85000"/>
              </a:lnSpc>
              <a:spcBef>
                <a:spcPts val="0"/>
              </a:spcBef>
              <a:spcAft>
                <a:spcPts val="0"/>
              </a:spcAft>
              <a:buClrTx/>
              <a:buSzTx/>
              <a:buFontTx/>
            </a:pPr>
            <a:r>
              <a:rPr lang="en-US" altLang="zh-CN" sz="2200" dirty="0" err="1">
                <a:solidFill>
                  <a:schemeClr val="accent5">
                    <a:lumMod val="50000"/>
                  </a:schemeClr>
                </a:solidFill>
                <a:sym typeface="+mn-ea"/>
              </a:rPr>
              <a:t>        c = x * x * sqrt(1 + x * x * x);</a:t>
            </a:r>
          </a:p>
          <a:p>
            <a:pPr lvl="0" algn="l">
              <a:lnSpc>
                <a:spcPct val="85000"/>
              </a:lnSpc>
              <a:spcBef>
                <a:spcPts val="0"/>
              </a:spcBef>
              <a:spcAft>
                <a:spcPts val="0"/>
              </a:spcAft>
              <a:buClrTx/>
              <a:buSzTx/>
              <a:buFontTx/>
            </a:pPr>
            <a:r>
              <a:rPr lang="en-US" altLang="zh-CN" sz="2200" dirty="0" err="1">
                <a:solidFill>
                  <a:schemeClr val="accent5">
                    <a:lumMod val="50000"/>
                  </a:schemeClr>
                </a:solidFill>
                <a:sym typeface="+mn-ea"/>
              </a:rPr>
              <a:t>        if (c &gt; d) d = c;</a:t>
            </a:r>
          </a:p>
          <a:p>
            <a:pPr lvl="0" algn="l">
              <a:lnSpc>
                <a:spcPct val="85000"/>
              </a:lnSpc>
              <a:spcBef>
                <a:spcPts val="0"/>
              </a:spcBef>
              <a:spcAft>
                <a:spcPts val="0"/>
              </a:spcAft>
              <a:buClrTx/>
              <a:buSzTx/>
              <a:buFontTx/>
            </a:pPr>
            <a:r>
              <a:rPr lang="en-US" altLang="zh-CN" sz="2200" dirty="0" err="1">
                <a:solidFill>
                  <a:schemeClr val="accent5">
                    <a:lumMod val="50000"/>
                  </a:schemeClr>
                </a:solidFill>
                <a:sym typeface="+mn-ea"/>
              </a:rPr>
              <a:t>    }</a:t>
            </a:r>
          </a:p>
          <a:p>
            <a:pPr lvl="0" algn="l">
              <a:lnSpc>
                <a:spcPct val="85000"/>
              </a:lnSpc>
              <a:spcBef>
                <a:spcPts val="0"/>
              </a:spcBef>
              <a:spcAft>
                <a:spcPts val="0"/>
              </a:spcAft>
              <a:buClrTx/>
              <a:buSzTx/>
              <a:buFontTx/>
            </a:pPr>
            <a:r>
              <a:rPr lang="en-US" altLang="zh-CN" sz="2200" dirty="0" err="1">
                <a:sym typeface="+mn-ea"/>
              </a:rPr>
              <a:t>    </a:t>
            </a:r>
            <a:r>
              <a:rPr lang="en-US" altLang="zh-CN" sz="2200" dirty="0" err="1">
                <a:solidFill>
                  <a:srgbClr val="C00000"/>
                </a:solidFill>
                <a:sym typeface="+mn-ea"/>
              </a:rPr>
              <a:t>for (k = 1; k &lt;= n; k++)</a:t>
            </a:r>
          </a:p>
          <a:p>
            <a:pPr lvl="0" algn="l">
              <a:lnSpc>
                <a:spcPct val="85000"/>
              </a:lnSpc>
              <a:spcBef>
                <a:spcPts val="0"/>
              </a:spcBef>
              <a:spcAft>
                <a:spcPts val="0"/>
              </a:spcAft>
              <a:buClrTx/>
              <a:buSzTx/>
              <a:buFontTx/>
            </a:pPr>
            <a:r>
              <a:rPr lang="en-US" altLang="zh-CN" sz="2200" dirty="0" err="1">
                <a:solidFill>
                  <a:srgbClr val="C00000"/>
                </a:solidFill>
                <a:sym typeface="+mn-ea"/>
              </a:rPr>
              <a:t>    {</a:t>
            </a:r>
          </a:p>
          <a:p>
            <a:pPr lvl="0" algn="l">
              <a:lnSpc>
                <a:spcPct val="85000"/>
              </a:lnSpc>
              <a:spcBef>
                <a:spcPts val="0"/>
              </a:spcBef>
              <a:spcAft>
                <a:spcPts val="0"/>
              </a:spcAft>
              <a:buClrTx/>
              <a:buSzTx/>
              <a:buFontTx/>
            </a:pPr>
            <a:r>
              <a:rPr lang="en-US" altLang="zh-CN" sz="2200" dirty="0" err="1">
                <a:solidFill>
                  <a:srgbClr val="C00000"/>
                </a:solidFill>
                <a:sym typeface="+mn-ea"/>
              </a:rPr>
              <a:t>        x = a + (b - a) * (rand( ) % 10000 / 10000.0);  y = d * (rand( ) % 10000 / 10000.0);</a:t>
            </a:r>
          </a:p>
          <a:p>
            <a:pPr lvl="0" algn="l">
              <a:lnSpc>
                <a:spcPct val="85000"/>
              </a:lnSpc>
              <a:spcBef>
                <a:spcPts val="0"/>
              </a:spcBef>
              <a:spcAft>
                <a:spcPts val="0"/>
              </a:spcAft>
              <a:buClrTx/>
              <a:buSzTx/>
              <a:buFontTx/>
            </a:pPr>
            <a:r>
              <a:rPr lang="en-US" altLang="zh-CN" sz="2200" dirty="0" err="1">
                <a:solidFill>
                  <a:srgbClr val="C00000"/>
                </a:solidFill>
                <a:sym typeface="+mn-ea"/>
              </a:rPr>
              <a:t>        if (y &lt; x * x * sqrt(1 + x * x * x)) m++;</a:t>
            </a:r>
          </a:p>
          <a:p>
            <a:pPr lvl="0" algn="l">
              <a:lnSpc>
                <a:spcPct val="85000"/>
              </a:lnSpc>
              <a:spcBef>
                <a:spcPts val="0"/>
              </a:spcBef>
              <a:spcAft>
                <a:spcPts val="0"/>
              </a:spcAft>
              <a:buClrTx/>
              <a:buSzTx/>
              <a:buFontTx/>
            </a:pPr>
            <a:r>
              <a:rPr lang="en-US" altLang="zh-CN" sz="2200" dirty="0" err="1">
                <a:solidFill>
                  <a:srgbClr val="C00000"/>
                </a:solidFill>
                <a:sym typeface="+mn-ea"/>
              </a:rPr>
              <a:t>    }</a:t>
            </a:r>
          </a:p>
          <a:p>
            <a:pPr lvl="0" algn="l">
              <a:lnSpc>
                <a:spcPct val="85000"/>
              </a:lnSpc>
              <a:spcBef>
                <a:spcPts val="0"/>
              </a:spcBef>
              <a:spcAft>
                <a:spcPts val="0"/>
              </a:spcAft>
              <a:buClrTx/>
              <a:buSzTx/>
              <a:buFontTx/>
            </a:pPr>
            <a:r>
              <a:rPr lang="en-US" altLang="zh-CN" sz="2200" dirty="0" err="1">
                <a:sym typeface="+mn-ea"/>
              </a:rPr>
              <a:t>    s = m * (b - a) * d / n;</a:t>
            </a:r>
          </a:p>
          <a:p>
            <a:pPr lvl="0" algn="l">
              <a:lnSpc>
                <a:spcPct val="85000"/>
              </a:lnSpc>
              <a:spcBef>
                <a:spcPts val="0"/>
              </a:spcBef>
              <a:spcAft>
                <a:spcPts val="0"/>
              </a:spcAft>
              <a:buClrTx/>
              <a:buSzTx/>
              <a:buFontTx/>
            </a:pPr>
            <a:r>
              <a:rPr lang="en-US" altLang="zh-CN" sz="2200" dirty="0" err="1">
                <a:sym typeface="+mn-ea"/>
              </a:rPr>
              <a:t>    return s;</a:t>
            </a:r>
          </a:p>
          <a:p>
            <a:pPr lvl="0" algn="l">
              <a:lnSpc>
                <a:spcPct val="85000"/>
              </a:lnSpc>
              <a:spcBef>
                <a:spcPts val="0"/>
              </a:spcBef>
              <a:spcAft>
                <a:spcPts val="0"/>
              </a:spcAft>
              <a:buClrTx/>
              <a:buSzTx/>
              <a:buFontTx/>
            </a:pPr>
            <a:r>
              <a:rPr lang="en-US" altLang="zh-CN" sz="2200" dirty="0" err="1">
                <a:sym typeface="+mn-ea"/>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14.1.1  概率算法的设计思想</a:t>
            </a:r>
          </a:p>
        </p:txBody>
      </p:sp>
      <p:sp>
        <p:nvSpPr>
          <p:cNvPr id="19" name="Freeform 84"/>
          <p:cNvSpPr/>
          <p:nvPr/>
        </p:nvSpPr>
        <p:spPr bwMode="auto">
          <a:xfrm>
            <a:off x="682892" y="358467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7" name="Freeform 84"/>
          <p:cNvSpPr/>
          <p:nvPr/>
        </p:nvSpPr>
        <p:spPr bwMode="auto">
          <a:xfrm>
            <a:off x="682892" y="519313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3" name="文本框 2"/>
          <p:cNvSpPr txBox="1"/>
          <p:nvPr/>
        </p:nvSpPr>
        <p:spPr>
          <a:xfrm>
            <a:off x="1264285" y="3458845"/>
            <a:ext cx="10120630"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如果一个问题没有找到有效的确定性算法可以在合理的时间内给出解答，但是，该问题能</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接受小概率的错误</a:t>
            </a:r>
            <a:r>
              <a:rPr lang="zh-CN" sz="2400" b="0">
                <a:latin typeface="Times New Roman" panose="02020603050405020304" pitchFamily="18" charset="0"/>
                <a:ea typeface="微软雅黑" panose="020B0503020204020204" pitchFamily="34" charset="-122"/>
                <a:cs typeface="Times New Roman" panose="02020603050405020304" pitchFamily="18" charset="0"/>
              </a:rPr>
              <a:t>，那么，概率算法也许可以快速找到这个问题的解。</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8" name="文本框 7"/>
          <p:cNvSpPr txBox="1"/>
          <p:nvPr/>
        </p:nvSpPr>
        <p:spPr>
          <a:xfrm>
            <a:off x="1264285" y="5043170"/>
            <a:ext cx="10466070" cy="977265"/>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概率算法通常分析平均情况下的</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期望时间复杂度（</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expected time complexity</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，即在相同输入实例上重复执行概率算法的平均时间。</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2579" name="Text Box 29"/>
          <p:cNvSpPr txBox="1"/>
          <p:nvPr/>
        </p:nvSpPr>
        <p:spPr>
          <a:xfrm>
            <a:off x="1224915" y="1062355"/>
            <a:ext cx="10544810" cy="2122805"/>
          </a:xfrm>
          <a:prstGeom prst="rect">
            <a:avLst/>
          </a:prstGeom>
          <a:noFill/>
          <a:ln w="9525">
            <a:noFill/>
          </a:ln>
        </p:spPr>
        <p:txBody>
          <a:bodyPr wrap="square">
            <a:spAutoFit/>
          </a:bodyPr>
          <a:lstStyle/>
          <a:p>
            <a:pPr>
              <a:spcBef>
                <a:spcPct val="50000"/>
              </a:spcBef>
            </a:pPr>
            <a:r>
              <a:rPr lang="zh-CN" altLang="en-US" sz="2400">
                <a:latin typeface="Times New Roman" panose="02020603050405020304" pitchFamily="18" charset="0"/>
                <a:ea typeface="微软雅黑" panose="020B0503020204020204" pitchFamily="34" charset="-122"/>
              </a:rPr>
              <a:t>概率算法的基本特征：</a:t>
            </a:r>
          </a:p>
          <a:p>
            <a:pPr>
              <a:spcBef>
                <a:spcPct val="50000"/>
              </a:spcBef>
            </a:pPr>
            <a:r>
              <a:rPr lang="zh-CN" altLang="en-US" sz="2400">
                <a:latin typeface="Times New Roman" panose="02020603050405020304" pitchFamily="18" charset="0"/>
                <a:ea typeface="微软雅黑" panose="020B0503020204020204" pitchFamily="34" charset="-122"/>
              </a:rPr>
              <a:t>（</a:t>
            </a:r>
            <a:r>
              <a:rPr lang="en-US" altLang="zh-CN" sz="2400">
                <a:latin typeface="Times New Roman" panose="02020603050405020304" pitchFamily="18" charset="0"/>
                <a:ea typeface="微软雅黑" panose="020B0503020204020204" pitchFamily="34" charset="-122"/>
              </a:rPr>
              <a:t>1</a:t>
            </a:r>
            <a:r>
              <a:rPr lang="zh-CN" altLang="en-US" sz="2400">
                <a:latin typeface="Times New Roman" panose="02020603050405020304" pitchFamily="18" charset="0"/>
                <a:ea typeface="微软雅黑" panose="020B0503020204020204" pitchFamily="34" charset="-122"/>
              </a:rPr>
              <a:t>）</a:t>
            </a:r>
            <a:r>
              <a:rPr lang="zh-CN" altLang="en-US" sz="2400" dirty="0">
                <a:latin typeface="Times New Roman" panose="02020603050405020304" pitchFamily="18" charset="0"/>
                <a:ea typeface="微软雅黑" panose="020B0503020204020204" pitchFamily="34" charset="-122"/>
              </a:rPr>
              <a:t>概率算法对于相同的输入实例，概率算法的</a:t>
            </a:r>
            <a:r>
              <a:rPr lang="zh-CN" altLang="en-US" sz="2400" dirty="0">
                <a:solidFill>
                  <a:srgbClr val="C00000"/>
                </a:solidFill>
                <a:latin typeface="Times New Roman" panose="02020603050405020304" pitchFamily="18" charset="0"/>
                <a:ea typeface="微软雅黑" panose="020B0503020204020204" pitchFamily="34" charset="-122"/>
              </a:rPr>
              <a:t>执行时间可能不同</a:t>
            </a:r>
            <a:r>
              <a:rPr lang="zh-CN" altLang="en-US" sz="2400" dirty="0">
                <a:latin typeface="Times New Roman" panose="02020603050405020304" pitchFamily="18" charset="0"/>
                <a:ea typeface="微软雅黑" panose="020B0503020204020204" pitchFamily="34" charset="-122"/>
              </a:rPr>
              <a:t>；</a:t>
            </a:r>
          </a:p>
          <a:p>
            <a:pPr>
              <a:spcBef>
                <a:spcPct val="50000"/>
              </a:spcBef>
            </a:pPr>
            <a:r>
              <a:rPr lang="zh-CN" altLang="en-US" sz="2400" dirty="0">
                <a:latin typeface="Times New Roman" panose="02020603050405020304" pitchFamily="18" charset="0"/>
                <a:ea typeface="微软雅黑" panose="020B0503020204020204" pitchFamily="34" charset="-122"/>
              </a:rPr>
              <a:t>（</a:t>
            </a:r>
            <a:r>
              <a:rPr lang="en-US" altLang="zh-CN" sz="2400" dirty="0">
                <a:latin typeface="Times New Roman" panose="02020603050405020304" pitchFamily="18" charset="0"/>
                <a:ea typeface="微软雅黑" panose="020B0503020204020204" pitchFamily="34" charset="-122"/>
              </a:rPr>
              <a:t>2</a:t>
            </a:r>
            <a:r>
              <a:rPr lang="zh-CN" altLang="en-US" sz="2400" dirty="0">
                <a:latin typeface="Times New Roman" panose="02020603050405020304" pitchFamily="18" charset="0"/>
                <a:ea typeface="微软雅黑" panose="020B0503020204020204" pitchFamily="34" charset="-122"/>
              </a:rPr>
              <a:t>）概率算法的结果不能保证一定是正确的，但可以</a:t>
            </a:r>
            <a:r>
              <a:rPr lang="zh-CN" altLang="en-US" sz="2400" dirty="0">
                <a:solidFill>
                  <a:srgbClr val="C00000"/>
                </a:solidFill>
                <a:latin typeface="Times New Roman" panose="02020603050405020304" pitchFamily="18" charset="0"/>
                <a:ea typeface="微软雅黑" panose="020B0503020204020204" pitchFamily="34" charset="-122"/>
              </a:rPr>
              <a:t>限定其出错概率</a:t>
            </a:r>
            <a:r>
              <a:rPr lang="zh-CN" altLang="en-US" sz="2400" dirty="0">
                <a:latin typeface="Times New Roman" panose="02020603050405020304" pitchFamily="18" charset="0"/>
                <a:ea typeface="微软雅黑" panose="020B0503020204020204" pitchFamily="34" charset="-122"/>
              </a:rPr>
              <a:t>；</a:t>
            </a:r>
          </a:p>
          <a:p>
            <a:pPr>
              <a:spcBef>
                <a:spcPct val="50000"/>
              </a:spcBef>
            </a:pPr>
            <a:r>
              <a:rPr lang="zh-CN" altLang="en-US" sz="2400" dirty="0">
                <a:latin typeface="Times New Roman" panose="02020603050405020304" pitchFamily="18" charset="0"/>
                <a:ea typeface="微软雅黑" panose="020B0503020204020204" pitchFamily="34" charset="-122"/>
              </a:rPr>
              <a:t>（</a:t>
            </a:r>
            <a:r>
              <a:rPr lang="en-US" altLang="zh-CN" sz="2400" dirty="0">
                <a:latin typeface="Times New Roman" panose="02020603050405020304" pitchFamily="18" charset="0"/>
                <a:ea typeface="微软雅黑" panose="020B0503020204020204" pitchFamily="34" charset="-122"/>
              </a:rPr>
              <a:t>3</a:t>
            </a:r>
            <a:r>
              <a:rPr lang="zh-CN" altLang="en-US" sz="2400" dirty="0">
                <a:latin typeface="Times New Roman" panose="02020603050405020304" pitchFamily="18" charset="0"/>
                <a:ea typeface="微软雅黑" panose="020B0503020204020204" pitchFamily="34" charset="-122"/>
              </a:rPr>
              <a:t>）概率算法在不同的运行中，对于</a:t>
            </a:r>
            <a:r>
              <a:rPr lang="zh-CN" altLang="en-US" sz="2400" dirty="0">
                <a:solidFill>
                  <a:srgbClr val="C00000"/>
                </a:solidFill>
                <a:latin typeface="Times New Roman" panose="02020603050405020304" pitchFamily="18" charset="0"/>
                <a:ea typeface="微软雅黑" panose="020B0503020204020204" pitchFamily="34" charset="-122"/>
              </a:rPr>
              <a:t>相同的输入实例可能会得到不同的结果</a:t>
            </a:r>
            <a:r>
              <a:rPr lang="zh-CN" altLang="en-US" sz="2400" dirty="0">
                <a:latin typeface="Times New Roman" panose="02020603050405020304" pitchFamily="18" charset="0"/>
                <a:ea typeface="微软雅黑" panose="020B0503020204020204" pitchFamily="34" charset="-122"/>
              </a:rPr>
              <a:t>。</a:t>
            </a:r>
          </a:p>
        </p:txBody>
      </p:sp>
      <p:sp>
        <p:nvSpPr>
          <p:cNvPr id="4" name="Freeform 84"/>
          <p:cNvSpPr/>
          <p:nvPr/>
        </p:nvSpPr>
        <p:spPr bwMode="auto">
          <a:xfrm>
            <a:off x="663842" y="114119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7" grpId="0" animBg="1"/>
      <p:bldP spid="3"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14.1.2  随机数生成器</a:t>
            </a:r>
          </a:p>
        </p:txBody>
      </p:sp>
      <p:sp>
        <p:nvSpPr>
          <p:cNvPr id="100" name="文本框 99"/>
          <p:cNvSpPr txBox="1"/>
          <p:nvPr/>
        </p:nvSpPr>
        <p:spPr>
          <a:xfrm>
            <a:off x="1191260" y="967105"/>
            <a:ext cx="10210165" cy="1420495"/>
          </a:xfrm>
          <a:prstGeom prst="rect">
            <a:avLst/>
          </a:prstGeom>
          <a:noFill/>
          <a:ln w="9525">
            <a:noFill/>
          </a:ln>
        </p:spPr>
        <p:txBody>
          <a:bodyPr wrap="square">
            <a:spAutoFit/>
          </a:bodyPr>
          <a:lstStyle/>
          <a:p>
            <a:pPr indent="0" algn="just" fontAlgn="auto">
              <a:lnSpc>
                <a:spcPct val="120000"/>
              </a:lnSpc>
            </a:pPr>
            <a:r>
              <a:rPr lang="zh-CN" sz="2400" b="0">
                <a:latin typeface="Times New Roman" panose="02020603050405020304" pitchFamily="18" charset="0"/>
                <a:ea typeface="微软雅黑" panose="020B0503020204020204" pitchFamily="34" charset="-122"/>
                <a:cs typeface="Times New Roman" panose="02020603050405020304" pitchFamily="18" charset="0"/>
              </a:rPr>
              <a:t>目前，在计算机上产生</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随机数序列（</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random number sequence</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还是一个难题。计算机产生随机数的方法通常采用线性同余法，产生的随机数序列为（</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0</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），满足：</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1" name="文本框 100"/>
          <p:cNvSpPr txBox="1"/>
          <p:nvPr/>
        </p:nvSpPr>
        <p:spPr>
          <a:xfrm>
            <a:off x="1191260" y="3640455"/>
            <a:ext cx="10210165" cy="1420495"/>
          </a:xfrm>
          <a:prstGeom prst="rect">
            <a:avLst/>
          </a:prstGeom>
          <a:noFill/>
          <a:ln w="9525">
            <a:noFill/>
          </a:ln>
        </p:spPr>
        <p:txBody>
          <a:bodyPr wrap="square">
            <a:spAutoFit/>
          </a:bodyPr>
          <a:lstStyle/>
          <a:p>
            <a:pPr indent="19050" algn="just" fontAlgn="auto">
              <a:lnSpc>
                <a:spcPct val="120000"/>
              </a:lnSpc>
            </a:pPr>
            <a:r>
              <a:rPr lang="zh-CN" sz="2400" b="0">
                <a:latin typeface="Times New Roman" panose="02020603050405020304" pitchFamily="18" charset="0"/>
                <a:ea typeface="微软雅黑" panose="020B0503020204020204" pitchFamily="34" charset="-122"/>
                <a:cs typeface="Times New Roman" panose="02020603050405020304" pitchFamily="18" charset="0"/>
              </a:rPr>
              <a:t>其中，</a:t>
            </a:r>
            <a:r>
              <a:rPr lang="en-US" sz="2400" b="0" i="1">
                <a:latin typeface="Times New Roman" panose="02020603050405020304" pitchFamily="18" charset="0"/>
                <a:ea typeface="微软雅黑" panose="020B0503020204020204" pitchFamily="34" charset="-122"/>
                <a:cs typeface="Times New Roman" panose="02020603050405020304" pitchFamily="18" charset="0"/>
              </a:rPr>
              <a:t>b </a:t>
            </a:r>
            <a:r>
              <a:rPr lang="en-US" sz="2400" b="0">
                <a:latin typeface="Times New Roman" panose="02020603050405020304" pitchFamily="18" charset="0"/>
                <a:ea typeface="微软雅黑" panose="020B0503020204020204" pitchFamily="34" charset="-122"/>
                <a:cs typeface="Times New Roman" panose="02020603050405020304" pitchFamily="18" charset="0"/>
              </a:rPr>
              <a:t>≥ 0</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 </a:t>
            </a:r>
            <a:r>
              <a:rPr lang="en-US" sz="2400" b="0">
                <a:latin typeface="Times New Roman" panose="02020603050405020304" pitchFamily="18" charset="0"/>
                <a:ea typeface="微软雅黑" panose="020B0503020204020204" pitchFamily="34" charset="-122"/>
                <a:cs typeface="Times New Roman" panose="02020603050405020304" pitchFamily="18" charset="0"/>
              </a:rPr>
              <a:t>≥ 0</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0</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 </a:t>
            </a:r>
            <a:r>
              <a:rPr lang="zh-CN" sz="2400" b="0">
                <a:latin typeface="Times New Roman" panose="02020603050405020304" pitchFamily="18" charset="0"/>
                <a:ea typeface="微软雅黑" panose="020B0503020204020204" pitchFamily="34" charset="-122"/>
                <a:cs typeface="Times New Roman" panose="02020603050405020304" pitchFamily="18" charset="0"/>
              </a:rPr>
              <a:t>称为</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随机种子（</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random seed</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，当</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b</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的值确定后，如果随机种子相同，一个随机数生成器将会产生相同的随机数序列。</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2" name="Object 114"/>
          <p:cNvGraphicFramePr>
            <a:graphicFrameLocks noChangeAspect="1"/>
          </p:cNvGraphicFramePr>
          <p:nvPr/>
        </p:nvGraphicFramePr>
        <p:xfrm>
          <a:off x="2825115" y="2551430"/>
          <a:ext cx="5099685" cy="957580"/>
        </p:xfrm>
        <a:graphic>
          <a:graphicData uri="http://schemas.openxmlformats.org/presentationml/2006/ole">
            <mc:AlternateContent xmlns:mc="http://schemas.openxmlformats.org/markup-compatibility/2006">
              <mc:Choice xmlns:v="urn:schemas-microsoft-com:vml" Requires="v">
                <p:oleObj r:id="rId3" imgW="2335530" imgH="482600" progId="Equation.3">
                  <p:embed/>
                </p:oleObj>
              </mc:Choice>
              <mc:Fallback>
                <p:oleObj r:id="rId3" imgW="2335530" imgH="482600" progId="Equation.3">
                  <p:embed/>
                  <p:pic>
                    <p:nvPicPr>
                      <p:cNvPr id="0" name="图片 3075"/>
                      <p:cNvPicPr/>
                      <p:nvPr/>
                    </p:nvPicPr>
                    <p:blipFill>
                      <a:blip r:embed="rId4"/>
                      <a:stretch>
                        <a:fillRect/>
                      </a:stretch>
                    </p:blipFill>
                    <p:spPr>
                      <a:xfrm>
                        <a:off x="2825115" y="2551430"/>
                        <a:ext cx="5099685" cy="957580"/>
                      </a:xfrm>
                      <a:prstGeom prst="rect">
                        <a:avLst/>
                      </a:prstGeom>
                      <a:noFill/>
                      <a:ln w="38100">
                        <a:noFill/>
                        <a:miter/>
                      </a:ln>
                    </p:spPr>
                  </p:pic>
                </p:oleObj>
              </mc:Fallback>
            </mc:AlternateContent>
          </a:graphicData>
        </a:graphic>
      </p:graphicFrame>
      <p:sp>
        <p:nvSpPr>
          <p:cNvPr id="5" name="Freeform 84"/>
          <p:cNvSpPr/>
          <p:nvPr/>
        </p:nvSpPr>
        <p:spPr bwMode="auto">
          <a:xfrm>
            <a:off x="697497" y="105991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 name="Freeform 84"/>
          <p:cNvSpPr/>
          <p:nvPr/>
        </p:nvSpPr>
        <p:spPr bwMode="auto">
          <a:xfrm>
            <a:off x="697497" y="370215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6" name="文本框 5"/>
          <p:cNvSpPr txBox="1"/>
          <p:nvPr/>
        </p:nvSpPr>
        <p:spPr>
          <a:xfrm>
            <a:off x="931545" y="5250815"/>
            <a:ext cx="10299065" cy="548640"/>
          </a:xfrm>
          <a:prstGeom prst="rect">
            <a:avLst/>
          </a:prstGeom>
          <a:noFill/>
          <a:ln w="28575">
            <a:solidFill>
              <a:schemeClr val="accent6">
                <a:lumMod val="50000"/>
              </a:schemeClr>
            </a:solidFill>
          </a:ln>
        </p:spPr>
        <p:txBody>
          <a:bodyPr wrap="square" tIns="71755" bIns="107950">
            <a:spAutoFit/>
          </a:bodyPr>
          <a:lstStyle/>
          <a:p>
            <a:pPr indent="0" algn="ctr"/>
            <a:r>
              <a:rPr lang="zh-CN" sz="2400" b="0">
                <a:latin typeface="Times New Roman" panose="02020603050405020304" pitchFamily="18" charset="0"/>
                <a:ea typeface="微软雅黑" panose="020B0503020204020204" pitchFamily="34" charset="-122"/>
                <a:cs typeface="Times New Roman" panose="02020603050405020304" pitchFamily="18" charset="0"/>
              </a:rPr>
              <a:t>严格地说，随机数只是一定程度上的随机</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伪随机数</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pseudo-random</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43000" y="960120"/>
            <a:ext cx="1031557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程序设计语言一般都会提供随机数生成器，例如，</a:t>
            </a:r>
            <a:r>
              <a:rPr lang="en-US" sz="2400" b="0">
                <a:latin typeface="Times New Roman" panose="02020603050405020304" pitchFamily="18" charset="0"/>
                <a:ea typeface="微软雅黑" panose="020B0503020204020204" pitchFamily="34" charset="-122"/>
                <a:cs typeface="Times New Roman" panose="02020603050405020304" pitchFamily="18" charset="0"/>
              </a:rPr>
              <a:t>C++</a:t>
            </a:r>
            <a:r>
              <a:rPr lang="zh-CN" sz="2400" b="0">
                <a:latin typeface="Times New Roman" panose="02020603050405020304" pitchFamily="18" charset="0"/>
                <a:ea typeface="微软雅黑" panose="020B0503020204020204" pitchFamily="34" charset="-122"/>
                <a:cs typeface="Times New Roman" panose="02020603050405020304" pitchFamily="18" charset="0"/>
              </a:rPr>
              <a:t>语言提供库函数</a:t>
            </a:r>
            <a:r>
              <a:rPr lang="en-US" sz="2400" b="0">
                <a:latin typeface="Times New Roman" panose="02020603050405020304" pitchFamily="18" charset="0"/>
                <a:ea typeface="微软雅黑" panose="020B0503020204020204" pitchFamily="34" charset="-122"/>
                <a:cs typeface="Times New Roman" panose="02020603050405020304" pitchFamily="18" charset="0"/>
              </a:rPr>
              <a:t>rand( )</a:t>
            </a:r>
            <a:r>
              <a:rPr lang="zh-CN" sz="2400" b="0">
                <a:latin typeface="Times New Roman" panose="02020603050405020304" pitchFamily="18" charset="0"/>
                <a:ea typeface="微软雅黑" panose="020B0503020204020204" pitchFamily="34" charset="-122"/>
                <a:cs typeface="Times New Roman" panose="02020603050405020304" pitchFamily="18" charset="0"/>
              </a:rPr>
              <a:t>可以产生</a:t>
            </a:r>
            <a:r>
              <a:rPr lang="en-US" sz="2400" b="0">
                <a:latin typeface="Times New Roman" panose="02020603050405020304" pitchFamily="18" charset="0"/>
                <a:ea typeface="微软雅黑" panose="020B0503020204020204" pitchFamily="34" charset="-122"/>
                <a:cs typeface="Times New Roman" panose="02020603050405020304" pitchFamily="18" charset="0"/>
              </a:rPr>
              <a:t>[0, 32767]</a:t>
            </a:r>
            <a:r>
              <a:rPr lang="zh-CN" sz="2400" b="0">
                <a:latin typeface="Times New Roman" panose="02020603050405020304" pitchFamily="18" charset="0"/>
                <a:ea typeface="微软雅黑" panose="020B0503020204020204" pitchFamily="34" charset="-122"/>
                <a:cs typeface="Times New Roman" panose="02020603050405020304" pitchFamily="18" charset="0"/>
              </a:rPr>
              <a:t>之间的随机整数。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Freeform 84"/>
          <p:cNvSpPr/>
          <p:nvPr/>
        </p:nvSpPr>
        <p:spPr bwMode="auto">
          <a:xfrm>
            <a:off x="697497" y="104531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5" name="文本框 4"/>
          <p:cNvSpPr txBox="1"/>
          <p:nvPr/>
        </p:nvSpPr>
        <p:spPr>
          <a:xfrm>
            <a:off x="1017905" y="2313305"/>
            <a:ext cx="9326880" cy="1568450"/>
          </a:xfrm>
          <a:prstGeom prst="rect">
            <a:avLst/>
          </a:prstGeom>
          <a:noFill/>
          <a:ln w="12700">
            <a:solidFill>
              <a:srgbClr val="507D7D"/>
            </a:solidFill>
            <a:prstDash val="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spcBef>
                <a:spcPct val="20000"/>
              </a:spcBef>
              <a:defRPr sz="2400">
                <a:solidFill>
                  <a:srgbClr val="404040"/>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lvl="0" algn="l">
              <a:lnSpc>
                <a:spcPct val="100000"/>
              </a:lnSpc>
              <a:spcBef>
                <a:spcPts val="0"/>
              </a:spcBef>
              <a:spcAft>
                <a:spcPts val="0"/>
              </a:spcAft>
              <a:buClrTx/>
              <a:buSzTx/>
              <a:buFontTx/>
            </a:pPr>
            <a:r>
              <a:rPr lang="en-US" altLang="zh-CN" dirty="0" err="1">
                <a:sym typeface="+mn-ea"/>
              </a:rPr>
              <a:t>int Random(int a, int b)      //产生分布在任意区间[a, b]的随机数</a:t>
            </a:r>
          </a:p>
          <a:p>
            <a:pPr lvl="0" algn="l">
              <a:lnSpc>
                <a:spcPct val="100000"/>
              </a:lnSpc>
              <a:spcBef>
                <a:spcPts val="0"/>
              </a:spcBef>
              <a:spcAft>
                <a:spcPts val="0"/>
              </a:spcAft>
              <a:buClrTx/>
              <a:buSzTx/>
              <a:buFontTx/>
            </a:pPr>
            <a:r>
              <a:rPr lang="en-US" altLang="zh-CN" dirty="0" err="1">
                <a:sym typeface="+mn-ea"/>
              </a:rPr>
              <a:t>{</a:t>
            </a:r>
          </a:p>
          <a:p>
            <a:pPr lvl="0" algn="l">
              <a:lnSpc>
                <a:spcPct val="100000"/>
              </a:lnSpc>
              <a:spcBef>
                <a:spcPts val="0"/>
              </a:spcBef>
              <a:spcAft>
                <a:spcPts val="0"/>
              </a:spcAft>
              <a:buClrTx/>
              <a:buSzTx/>
              <a:buFontTx/>
            </a:pPr>
            <a:r>
              <a:rPr lang="en-US" altLang="zh-CN" dirty="0" err="1">
                <a:sym typeface="+mn-ea"/>
              </a:rPr>
              <a:t>    return (rand( )%(b-a) + a);</a:t>
            </a:r>
          </a:p>
          <a:p>
            <a:pPr lvl="0" algn="l">
              <a:lnSpc>
                <a:spcPct val="100000"/>
              </a:lnSpc>
              <a:spcBef>
                <a:spcPts val="0"/>
              </a:spcBef>
              <a:spcAft>
                <a:spcPts val="0"/>
              </a:spcAft>
              <a:buClrTx/>
              <a:buSzTx/>
              <a:buFontTx/>
            </a:pPr>
            <a:r>
              <a:rPr lang="en-US" altLang="zh-CN" dirty="0" err="1">
                <a:sym typeface="+mn-ea"/>
              </a:rPr>
              <a:t>}</a:t>
            </a:r>
          </a:p>
        </p:txBody>
      </p:sp>
      <p:sp>
        <p:nvSpPr>
          <p:cNvPr id="11"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14.1.2  随机数生成器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14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概率算法</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14-2    舍伍德型概率算法</a:t>
            </a:r>
            <a:endParaRPr lang="zh-CN" altLang="en-US" sz="2400" dirty="0">
              <a:solidFill>
                <a:schemeClr val="bg1"/>
              </a:solidFill>
              <a:latin typeface="Microsoft YaHei UI" panose="020B0503020204020204" pitchFamily="34" charset="-122"/>
              <a:ea typeface="Microsoft YaHei UI" panose="020B0503020204020204" pitchFamily="34" charset="-122"/>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14.2.1  舍伍德型概率算法的设计思想</a:t>
            </a:r>
          </a:p>
        </p:txBody>
      </p:sp>
      <p:sp>
        <p:nvSpPr>
          <p:cNvPr id="101" name="文本框 100"/>
          <p:cNvSpPr txBox="1"/>
          <p:nvPr/>
        </p:nvSpPr>
        <p:spPr>
          <a:xfrm>
            <a:off x="1214120" y="1007110"/>
            <a:ext cx="10302240" cy="977265"/>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很多算法对于不同的输入实例，运行时间差别很大。此时，可采用</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舍伍德型（</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Sherwood</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概率算法来</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消除算法的时间复杂度与输入实例间的依赖关系</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1214120" y="2094230"/>
            <a:ext cx="10142220"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a:solidFill>
                  <a:schemeClr val="tx1"/>
                </a:solidFill>
                <a:latin typeface="Times New Roman" panose="02020603050405020304" pitchFamily="18" charset="0"/>
                <a:ea typeface="微软雅黑" panose="020B0503020204020204" pitchFamily="34" charset="-122"/>
                <a:cs typeface="Times New Roman" panose="02020603050405020304" pitchFamily="18" charset="0"/>
                <a:sym typeface="+mn-ea"/>
              </a:rPr>
              <a:t>舍伍德型概率算法的</a:t>
            </a:r>
            <a:r>
              <a:rPr lang="zh-CN" sz="2400" b="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有</a:t>
            </a:r>
            <a:r>
              <a:rPr lang="zh-CN" sz="2400" b="0">
                <a:latin typeface="Times New Roman" panose="02020603050405020304" pitchFamily="18" charset="0"/>
                <a:ea typeface="微软雅黑" panose="020B0503020204020204" pitchFamily="34" charset="-122"/>
                <a:cs typeface="Times New Roman" panose="02020603050405020304" pitchFamily="18" charset="0"/>
              </a:rPr>
              <a:t>两种应用方式：</a:t>
            </a:r>
          </a:p>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）在确定性算法的某些步骤</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引入随机因素</a:t>
            </a:r>
            <a:r>
              <a:rPr lang="zh-CN" sz="2400" b="0">
                <a:latin typeface="Times New Roman" panose="02020603050405020304" pitchFamily="18" charset="0"/>
                <a:ea typeface="微软雅黑" panose="020B0503020204020204" pitchFamily="34" charset="-122"/>
                <a:cs typeface="Times New Roman" panose="02020603050405020304" pitchFamily="18" charset="0"/>
              </a:rPr>
              <a:t>，将确定性算法改造成舍伍德型概率算法；</a:t>
            </a:r>
          </a:p>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借助于随机预处理技术，不改变原有的确定性算法，仅对输入实例进行</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随机处理</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（称为</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洗牌</a:t>
            </a:r>
            <a:r>
              <a:rPr lang="zh-CN" sz="2400" b="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），然后再执行确定性算法。</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1214120" y="4510405"/>
            <a:ext cx="1014285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舍伍德型概率算法设法消除了算法的不同输入实例对算法时间性能的影响，对于任何输入实例，舍伍德型概率算法能够以</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较高的概率</a:t>
            </a:r>
            <a:r>
              <a:rPr lang="zh-CN" sz="2400" b="0">
                <a:latin typeface="Times New Roman" panose="02020603050405020304" pitchFamily="18" charset="0"/>
                <a:ea typeface="微软雅黑" panose="020B0503020204020204" pitchFamily="34" charset="-122"/>
                <a:cs typeface="Times New Roman" panose="02020603050405020304" pitchFamily="18" charset="0"/>
              </a:rPr>
              <a:t>与原有的确定性算法在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平均情况</a:t>
            </a:r>
            <a:r>
              <a:rPr lang="zh-CN" sz="2400" b="0">
                <a:latin typeface="Times New Roman" panose="02020603050405020304" pitchFamily="18" charset="0"/>
                <a:ea typeface="微软雅黑" panose="020B0503020204020204" pitchFamily="34" charset="-122"/>
                <a:cs typeface="Times New Roman" panose="02020603050405020304" pitchFamily="18" charset="0"/>
              </a:rPr>
              <a:t>下的</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时间复杂度</a:t>
            </a:r>
            <a:r>
              <a:rPr lang="zh-CN" sz="2400" b="0">
                <a:latin typeface="Times New Roman" panose="02020603050405020304" pitchFamily="18" charset="0"/>
                <a:ea typeface="微软雅黑" panose="020B0503020204020204" pitchFamily="34" charset="-122"/>
                <a:cs typeface="Times New Roman" panose="02020603050405020304" pitchFamily="18" charset="0"/>
              </a:rPr>
              <a:t>相同。</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Freeform 84"/>
          <p:cNvSpPr/>
          <p:nvPr/>
        </p:nvSpPr>
        <p:spPr bwMode="auto">
          <a:xfrm>
            <a:off x="682892" y="221180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7" name="Freeform 84"/>
          <p:cNvSpPr/>
          <p:nvPr/>
        </p:nvSpPr>
        <p:spPr bwMode="auto">
          <a:xfrm>
            <a:off x="682892" y="460893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5" name="Freeform 84"/>
          <p:cNvSpPr/>
          <p:nvPr/>
        </p:nvSpPr>
        <p:spPr bwMode="auto">
          <a:xfrm>
            <a:off x="663842" y="114119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9" grpId="0" animBg="1"/>
      <p:bldP spid="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5649</Words>
  <Application>Microsoft Office PowerPoint</Application>
  <PresentationFormat>宽屏</PresentationFormat>
  <Paragraphs>339</Paragraphs>
  <Slides>44</Slides>
  <Notes>39</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3</vt:i4>
      </vt:variant>
      <vt:variant>
        <vt:lpstr>幻灯片标题</vt:lpstr>
      </vt:variant>
      <vt:variant>
        <vt:i4>44</vt:i4>
      </vt:variant>
    </vt:vector>
  </HeadingPairs>
  <TitlesOfParts>
    <vt:vector size="55" baseType="lpstr">
      <vt:lpstr>Microsoft YaHei UI</vt:lpstr>
      <vt:lpstr>微软雅黑</vt:lpstr>
      <vt:lpstr>Arial</vt:lpstr>
      <vt:lpstr>Calibri</vt:lpstr>
      <vt:lpstr>Calibri Light</vt:lpstr>
      <vt:lpstr>Times New Roman</vt:lpstr>
      <vt:lpstr>Wingdings</vt:lpstr>
      <vt:lpstr>Office Theme</vt:lpstr>
      <vt:lpstr>Equation.3</vt:lpstr>
      <vt:lpstr>Bitmap Image</vt:lpstr>
      <vt:lpstr>Equation.KSEE3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AutoBVT</dc:creator>
  <cp:lastModifiedBy>红梅</cp:lastModifiedBy>
  <cp:revision>214</cp:revision>
  <dcterms:created xsi:type="dcterms:W3CDTF">2016-09-14T00:58:00Z</dcterms:created>
  <dcterms:modified xsi:type="dcterms:W3CDTF">2022-12-07T04:23:46Z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2052-11.1.0.10578</vt:lpwstr>
  </property>
  <property fmtid="{D5CDD505-2E9C-101B-9397-08002B2CF9AE}" pid="3" name="ICV">
    <vt:lpwstr>CB4A30E5C60440B7B7DF55F81D96FDE3</vt:lpwstr>
  </property>
</Properties>
</file>