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256" r:id="rId2"/>
    <p:sldId id="379" r:id="rId3"/>
    <p:sldId id="359" r:id="rId4"/>
    <p:sldId id="378" r:id="rId5"/>
    <p:sldId id="384" r:id="rId6"/>
    <p:sldId id="381" r:id="rId7"/>
    <p:sldId id="382" r:id="rId8"/>
    <p:sldId id="380" r:id="rId9"/>
    <p:sldId id="385" r:id="rId10"/>
    <p:sldId id="386" r:id="rId11"/>
    <p:sldId id="393" r:id="rId12"/>
    <p:sldId id="387" r:id="rId13"/>
    <p:sldId id="388" r:id="rId14"/>
    <p:sldId id="389" r:id="rId15"/>
    <p:sldId id="390" r:id="rId16"/>
    <p:sldId id="392" r:id="rId17"/>
    <p:sldId id="394" r:id="rId18"/>
    <p:sldId id="396" r:id="rId19"/>
    <p:sldId id="391" r:id="rId20"/>
    <p:sldId id="395" r:id="rId21"/>
    <p:sldId id="403" r:id="rId22"/>
    <p:sldId id="404" r:id="rId23"/>
    <p:sldId id="405" r:id="rId24"/>
    <p:sldId id="406" r:id="rId25"/>
    <p:sldId id="407" r:id="rId26"/>
    <p:sldId id="408" r:id="rId27"/>
    <p:sldId id="409" r:id="rId28"/>
    <p:sldId id="410" r:id="rId29"/>
    <p:sldId id="411" r:id="rId30"/>
    <p:sldId id="412" r:id="rId31"/>
    <p:sldId id="413" r:id="rId32"/>
    <p:sldId id="414" r:id="rId33"/>
    <p:sldId id="415" r:id="rId34"/>
    <p:sldId id="416" r:id="rId35"/>
    <p:sldId id="383" r:id="rId36"/>
    <p:sldId id="417" r:id="rId37"/>
    <p:sldId id="418" r:id="rId38"/>
    <p:sldId id="419" r:id="rId39"/>
    <p:sldId id="420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pos="39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/>
    <p:restoredTop sz="92756" autoAdjust="0"/>
  </p:normalViewPr>
  <p:slideViewPr>
    <p:cSldViewPr snapToGrid="0">
      <p:cViewPr varScale="1">
        <p:scale>
          <a:sx n="113" d="100"/>
          <a:sy n="113" d="100"/>
        </p:scale>
        <p:origin x="760" y="176"/>
      </p:cViewPr>
      <p:guideLst>
        <p:guide orient="horz" pos="2106"/>
        <p:guide pos="39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2024/3/3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9.bin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3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2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算法分析基础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2-1  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算法的时间复杂度分析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813340" y="992072"/>
            <a:ext cx="10311860" cy="990015"/>
          </a:xfrm>
          <a:prstGeom prst="rect">
            <a:avLst/>
          </a:prstGeom>
          <a:noFill/>
          <a:ln w="38100">
            <a:solidFill>
              <a:srgbClr val="5C307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zh-CN" sz="24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</a:t>
            </a:r>
            <a:r>
              <a:rPr lang="en-US" altLang="zh-CN" sz="24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1-1 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若存在两个正的常数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，对于任意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，都有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≤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，则称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altLang="en-US"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/>
          <p:nvPr/>
        </p:nvGrpSpPr>
        <p:grpSpPr bwMode="auto">
          <a:xfrm>
            <a:off x="749844" y="2178867"/>
            <a:ext cx="6827518" cy="3227027"/>
            <a:chOff x="1264" y="1982"/>
            <a:chExt cx="3521" cy="2025"/>
          </a:xfrm>
        </p:grpSpPr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234" y="3791"/>
              <a:ext cx="156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000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0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endParaRPr lang="en-US" altLang="zh-CN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1446" y="3786"/>
              <a:ext cx="3311" cy="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 flipV="1">
              <a:off x="1460" y="2011"/>
              <a:ext cx="0" cy="17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4025" y="3805"/>
              <a:ext cx="76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zh-CN" altLang="en-US" sz="20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问题规模 </a:t>
              </a:r>
              <a:r>
                <a:rPr lang="en-US" altLang="zh-CN" sz="20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endParaRPr lang="en-US" altLang="zh-CN" sz="20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1264" y="2000"/>
              <a:ext cx="141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>
                <a:lnSpc>
                  <a:spcPct val="80000"/>
                </a:lnSpc>
              </a:pPr>
              <a:r>
                <a:rPr lang="zh-CN" altLang="en-US" sz="20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执行次数</a:t>
              </a:r>
            </a:p>
          </p:txBody>
        </p:sp>
        <p:sp>
          <p:nvSpPr>
            <p:cNvPr id="39" name="Line 11"/>
            <p:cNvSpPr>
              <a:spLocks noChangeShapeType="1"/>
            </p:cNvSpPr>
            <p:nvPr/>
          </p:nvSpPr>
          <p:spPr bwMode="auto">
            <a:xfrm>
              <a:off x="2271" y="2035"/>
              <a:ext cx="0" cy="1751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1525" y="3131"/>
              <a:ext cx="787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>
                <a:lnSpc>
                  <a:spcPts val="3000"/>
                </a:lnSpc>
              </a:pPr>
              <a:r>
                <a:rPr lang="en-US" altLang="zh-CN" sz="20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000" b="1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 </a:t>
              </a:r>
              <a:r>
                <a:rPr lang="zh-CN" altLang="en-US" sz="20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之前的情</a:t>
              </a:r>
              <a:endParaRPr lang="en-US" altLang="zh-CN" sz="20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just" eaLnBrk="0" hangingPunct="0">
                <a:lnSpc>
                  <a:spcPts val="3000"/>
                </a:lnSpc>
              </a:pPr>
              <a:r>
                <a:rPr lang="zh-CN" altLang="en-US" sz="20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况无关紧要</a:t>
              </a:r>
            </a:p>
          </p:txBody>
        </p:sp>
        <p:sp>
          <p:nvSpPr>
            <p:cNvPr id="41" name="Freeform 13"/>
            <p:cNvSpPr/>
            <p:nvPr/>
          </p:nvSpPr>
          <p:spPr bwMode="auto">
            <a:xfrm>
              <a:off x="2271" y="2243"/>
              <a:ext cx="1831" cy="1354"/>
            </a:xfrm>
            <a:custGeom>
              <a:avLst/>
              <a:gdLst>
                <a:gd name="T0" fmla="*/ 0 w 2206"/>
                <a:gd name="T1" fmla="*/ 1696 h 1696"/>
                <a:gd name="T2" fmla="*/ 376 w 2206"/>
                <a:gd name="T3" fmla="*/ 1515 h 1696"/>
                <a:gd name="T4" fmla="*/ 676 w 2206"/>
                <a:gd name="T5" fmla="*/ 1305 h 1696"/>
                <a:gd name="T6" fmla="*/ 1096 w 2206"/>
                <a:gd name="T7" fmla="*/ 1080 h 1696"/>
                <a:gd name="T8" fmla="*/ 1606 w 2206"/>
                <a:gd name="T9" fmla="*/ 765 h 1696"/>
                <a:gd name="T10" fmla="*/ 1906 w 2206"/>
                <a:gd name="T11" fmla="*/ 360 h 1696"/>
                <a:gd name="T12" fmla="*/ 2086 w 2206"/>
                <a:gd name="T13" fmla="*/ 195 h 1696"/>
                <a:gd name="T14" fmla="*/ 2206 w 2206"/>
                <a:gd name="T15" fmla="*/ 0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6" h="1696">
                  <a:moveTo>
                    <a:pt x="0" y="1696"/>
                  </a:moveTo>
                  <a:cubicBezTo>
                    <a:pt x="63" y="1666"/>
                    <a:pt x="263" y="1580"/>
                    <a:pt x="376" y="1515"/>
                  </a:cubicBezTo>
                  <a:cubicBezTo>
                    <a:pt x="489" y="1455"/>
                    <a:pt x="556" y="1377"/>
                    <a:pt x="676" y="1305"/>
                  </a:cubicBezTo>
                  <a:cubicBezTo>
                    <a:pt x="796" y="1233"/>
                    <a:pt x="941" y="1170"/>
                    <a:pt x="1096" y="1080"/>
                  </a:cubicBezTo>
                  <a:cubicBezTo>
                    <a:pt x="1301" y="955"/>
                    <a:pt x="1471" y="885"/>
                    <a:pt x="1606" y="765"/>
                  </a:cubicBezTo>
                  <a:cubicBezTo>
                    <a:pt x="1741" y="645"/>
                    <a:pt x="1811" y="462"/>
                    <a:pt x="1906" y="360"/>
                  </a:cubicBezTo>
                  <a:cubicBezTo>
                    <a:pt x="1982" y="262"/>
                    <a:pt x="2036" y="255"/>
                    <a:pt x="2086" y="195"/>
                  </a:cubicBezTo>
                  <a:cubicBezTo>
                    <a:pt x="2136" y="135"/>
                    <a:pt x="2181" y="41"/>
                    <a:pt x="2206" y="0"/>
                  </a:cubicBezTo>
                </a:path>
              </a:pathLst>
            </a:custGeom>
            <a:noFill/>
            <a:ln w="28575" cmpd="sng">
              <a:solidFill>
                <a:srgbClr val="5C307D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Freeform 14"/>
            <p:cNvSpPr/>
            <p:nvPr/>
          </p:nvSpPr>
          <p:spPr bwMode="auto">
            <a:xfrm>
              <a:off x="2271" y="2189"/>
              <a:ext cx="1831" cy="1255"/>
            </a:xfrm>
            <a:custGeom>
              <a:avLst/>
              <a:gdLst>
                <a:gd name="T0" fmla="*/ 0 w 2130"/>
                <a:gd name="T1" fmla="*/ 1590 h 1590"/>
                <a:gd name="T2" fmla="*/ 480 w 2130"/>
                <a:gd name="T3" fmla="*/ 1425 h 1590"/>
                <a:gd name="T4" fmla="*/ 1005 w 2130"/>
                <a:gd name="T5" fmla="*/ 1080 h 1590"/>
                <a:gd name="T6" fmla="*/ 1515 w 2130"/>
                <a:gd name="T7" fmla="*/ 660 h 1590"/>
                <a:gd name="T8" fmla="*/ 1830 w 2130"/>
                <a:gd name="T9" fmla="*/ 360 h 1590"/>
                <a:gd name="T10" fmla="*/ 2130 w 2130"/>
                <a:gd name="T11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0" h="1590">
                  <a:moveTo>
                    <a:pt x="0" y="1590"/>
                  </a:moveTo>
                  <a:cubicBezTo>
                    <a:pt x="77" y="1563"/>
                    <a:pt x="313" y="1510"/>
                    <a:pt x="480" y="1425"/>
                  </a:cubicBezTo>
                  <a:cubicBezTo>
                    <a:pt x="643" y="1335"/>
                    <a:pt x="835" y="1215"/>
                    <a:pt x="1005" y="1080"/>
                  </a:cubicBezTo>
                  <a:cubicBezTo>
                    <a:pt x="1175" y="945"/>
                    <a:pt x="1340" y="840"/>
                    <a:pt x="1515" y="660"/>
                  </a:cubicBezTo>
                  <a:cubicBezTo>
                    <a:pt x="1656" y="521"/>
                    <a:pt x="1740" y="470"/>
                    <a:pt x="1830" y="360"/>
                  </a:cubicBezTo>
                  <a:cubicBezTo>
                    <a:pt x="1920" y="250"/>
                    <a:pt x="2067" y="75"/>
                    <a:pt x="2130" y="0"/>
                  </a:cubicBezTo>
                </a:path>
              </a:pathLst>
            </a:custGeom>
            <a:noFill/>
            <a:ln w="28575" cmpd="sng">
              <a:solidFill>
                <a:srgbClr val="40404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0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3" name="Text Box 15"/>
            <p:cNvSpPr txBox="1">
              <a:spLocks noChangeArrowheads="1"/>
            </p:cNvSpPr>
            <p:nvPr/>
          </p:nvSpPr>
          <p:spPr bwMode="auto">
            <a:xfrm>
              <a:off x="4193" y="2302"/>
              <a:ext cx="37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000" b="1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0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000" b="1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0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5" name="Text Box 16"/>
            <p:cNvSpPr txBox="1">
              <a:spLocks noChangeArrowheads="1"/>
            </p:cNvSpPr>
            <p:nvPr/>
          </p:nvSpPr>
          <p:spPr bwMode="auto">
            <a:xfrm>
              <a:off x="4143" y="1982"/>
              <a:ext cx="527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000" b="1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en-US" altLang="zh-CN" sz="20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×</a:t>
              </a:r>
              <a:r>
                <a:rPr lang="en-US" altLang="zh-CN" sz="2000" b="1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</a:t>
              </a:r>
              <a:r>
                <a:rPr lang="en-US" altLang="zh-CN" sz="20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000" b="1" i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0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45" name="Rectangle 11"/>
          <p:cNvSpPr/>
          <p:nvPr/>
        </p:nvSpPr>
        <p:spPr>
          <a:xfrm>
            <a:off x="528586" y="5597470"/>
            <a:ext cx="11052000" cy="5760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具有相同的增长趋势，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的增长至多趋同于函数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6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altLang="zh-CN"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的增长</a:t>
            </a:r>
            <a:endParaRPr lang="zh-CN" altLang="en-US" sz="26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6" name="Picture 19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435" y="3047773"/>
            <a:ext cx="2783205" cy="125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32769"/>
          <p:cNvSpPr txBox="1"/>
          <p:nvPr/>
        </p:nvSpPr>
        <p:spPr>
          <a:xfrm>
            <a:off x="947420" y="965835"/>
            <a:ext cx="8943340" cy="390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例：</a:t>
            </a:r>
            <a:r>
              <a:rPr lang="zh-CN" altLang="en-US" sz="3200" b="1" dirty="0">
                <a:latin typeface="Times New Roman" panose="02020603050405020304" pitchFamily="18" charset="0"/>
              </a:rPr>
              <a:t>若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T</a:t>
            </a:r>
            <a:r>
              <a:rPr lang="en-US" altLang="zh-CN" sz="3200" b="1" dirty="0">
                <a:latin typeface="Times New Roman" panose="02020603050405020304" pitchFamily="18" charset="0"/>
              </a:rPr>
              <a:t>(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n</a:t>
            </a:r>
            <a:r>
              <a:rPr lang="en-US" altLang="zh-CN" sz="3200" b="1" dirty="0">
                <a:latin typeface="Times New Roman" panose="02020603050405020304" pitchFamily="18" charset="0"/>
              </a:rPr>
              <a:t>)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</a:rPr>
              <a:t>≤ 100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n </a:t>
            </a:r>
            <a:r>
              <a:rPr lang="en-US" altLang="zh-CN" sz="3200" b="1" dirty="0">
                <a:latin typeface="Times New Roman" panose="02020603050405020304" pitchFamily="18" charset="0"/>
              </a:rPr>
              <a:t>+ 5</a:t>
            </a:r>
            <a:r>
              <a:rPr lang="zh-CN" altLang="en-US" sz="3200" b="1" dirty="0">
                <a:latin typeface="Times New Roman" panose="02020603050405020304" pitchFamily="18" charset="0"/>
              </a:rPr>
              <a:t>，则</a:t>
            </a:r>
            <a:r>
              <a:rPr lang="en-US" altLang="zh-CN" sz="3200" b="1" i="1" dirty="0">
                <a:latin typeface="Times New Roman" panose="02020603050405020304" pitchFamily="18" charset="0"/>
                <a:sym typeface="+mn-ea"/>
              </a:rPr>
              <a:t>T</a:t>
            </a:r>
            <a:r>
              <a:rPr lang="en-US" altLang="zh-CN" sz="3200" b="1" dirty="0">
                <a:latin typeface="Times New Roman" panose="02020603050405020304" pitchFamily="18" charset="0"/>
                <a:sym typeface="+mn-ea"/>
              </a:rPr>
              <a:t>(</a:t>
            </a:r>
            <a:r>
              <a:rPr lang="en-US" altLang="zh-CN" sz="3200" b="1" i="1" dirty="0">
                <a:latin typeface="Times New Roman" panose="02020603050405020304" pitchFamily="18" charset="0"/>
                <a:sym typeface="+mn-ea"/>
              </a:rPr>
              <a:t>n</a:t>
            </a:r>
            <a:r>
              <a:rPr lang="en-US" altLang="zh-CN" sz="3200" b="1" dirty="0">
                <a:latin typeface="Times New Roman" panose="02020603050405020304" pitchFamily="18" charset="0"/>
                <a:sym typeface="+mn-ea"/>
              </a:rPr>
              <a:t>)=</a:t>
            </a:r>
            <a:r>
              <a:rPr lang="en-US" altLang="zh-CN" sz="3200" b="1" i="1" dirty="0">
                <a:latin typeface="Times New Roman" panose="02020603050405020304" pitchFamily="18" charset="0"/>
                <a:sym typeface="+mn-ea"/>
              </a:rPr>
              <a:t>O</a:t>
            </a:r>
            <a:r>
              <a:rPr lang="en-US" altLang="zh-CN" sz="3200" b="1" dirty="0">
                <a:latin typeface="Times New Roman" panose="02020603050405020304" pitchFamily="18" charset="0"/>
                <a:sym typeface="+mn-ea"/>
              </a:rPr>
              <a:t>( </a:t>
            </a:r>
            <a:r>
              <a:rPr lang="zh-CN" altLang="en-US" sz="3200" b="1" dirty="0">
                <a:latin typeface="Times New Roman" panose="02020603050405020304" pitchFamily="18" charset="0"/>
                <a:sym typeface="+mn-ea"/>
              </a:rPr>
              <a:t>？</a:t>
            </a:r>
            <a:r>
              <a:rPr lang="en-US" altLang="zh-CN" sz="3200" b="1" dirty="0">
                <a:latin typeface="Times New Roman" panose="02020603050405020304" pitchFamily="18" charset="0"/>
                <a:sym typeface="+mn-ea"/>
              </a:rPr>
              <a:t>)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解：取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5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，对任意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，有：</a:t>
            </a:r>
          </a:p>
          <a:p>
            <a:pPr>
              <a:lnSpc>
                <a:spcPct val="15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T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≤ 100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101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令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101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，有：</a:t>
            </a:r>
          </a:p>
          <a:p>
            <a:pPr>
              <a:lnSpc>
                <a:spcPct val="15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T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≤ </a:t>
            </a:r>
            <a:r>
              <a:rPr lang="en-US" altLang="zh-CN" sz="2400" i="1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cn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altLang="zh-CN" sz="2400" i="1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cf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所以</a:t>
            </a:r>
          </a:p>
          <a:p>
            <a:pPr>
              <a:lnSpc>
                <a:spcPct val="150000"/>
              </a:lnSpc>
            </a:pP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T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O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32771" name="文本框 32770"/>
          <p:cNvSpPr txBox="1"/>
          <p:nvPr/>
        </p:nvSpPr>
        <p:spPr>
          <a:xfrm>
            <a:off x="947420" y="5158740"/>
            <a:ext cx="96786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练习：</a:t>
            </a:r>
            <a:r>
              <a:rPr lang="zh-CN" altLang="en-US" sz="3200" b="1" dirty="0">
                <a:latin typeface="Times New Roman" panose="02020603050405020304" pitchFamily="18" charset="0"/>
              </a:rPr>
              <a:t>若</a:t>
            </a:r>
            <a:r>
              <a:rPr lang="en-US" altLang="zh-CN" sz="3200" b="1" i="1" err="1">
                <a:latin typeface="Times New Roman" panose="02020603050405020304" pitchFamily="18" charset="0"/>
              </a:rPr>
              <a:t>T</a:t>
            </a:r>
            <a:r>
              <a:rPr lang="en-US" altLang="zh-CN" sz="3200" b="1" err="1">
                <a:latin typeface="Times New Roman" panose="02020603050405020304" pitchFamily="18" charset="0"/>
              </a:rPr>
              <a:t>(</a:t>
            </a:r>
            <a:r>
              <a:rPr lang="en-US" altLang="zh-CN" sz="3200" b="1" i="1" err="1">
                <a:latin typeface="Times New Roman" panose="02020603050405020304" pitchFamily="18" charset="0"/>
              </a:rPr>
              <a:t>n</a:t>
            </a:r>
            <a:r>
              <a:rPr lang="en-US" altLang="zh-CN" sz="3200" b="1">
                <a:latin typeface="Times New Roman" panose="02020603050405020304" pitchFamily="18" charset="0"/>
              </a:rPr>
              <a:t>)</a:t>
            </a:r>
            <a:r>
              <a:rPr lang="en-US" altLang="zh-CN" sz="3200" b="1" i="1">
                <a:latin typeface="Times New Roman" panose="02020603050405020304" pitchFamily="18" charset="0"/>
              </a:rPr>
              <a:t> </a:t>
            </a:r>
            <a:r>
              <a:rPr lang="en-US" altLang="zh-CN" sz="3200" b="1">
                <a:latin typeface="Times New Roman" panose="02020603050405020304" pitchFamily="18" charset="0"/>
              </a:rPr>
              <a:t>≤ 19/15</a:t>
            </a:r>
            <a:r>
              <a:rPr lang="en-US" altLang="zh-CN" sz="3200" b="1" i="1">
                <a:latin typeface="Times New Roman" panose="02020603050405020304" pitchFamily="18" charset="0"/>
              </a:rPr>
              <a:t>n</a:t>
            </a:r>
            <a:r>
              <a:rPr lang="en-US" altLang="zh-CN" sz="3200" b="1" baseline="30000">
                <a:latin typeface="Times New Roman" panose="02020603050405020304" pitchFamily="18" charset="0"/>
              </a:rPr>
              <a:t>2 </a:t>
            </a:r>
            <a:r>
              <a:rPr lang="en-US" altLang="zh-CN" sz="3200" b="1">
                <a:latin typeface="Times New Roman" panose="02020603050405020304" pitchFamily="18" charset="0"/>
              </a:rPr>
              <a:t>+ 161/15</a:t>
            </a:r>
            <a:r>
              <a:rPr lang="en-US" altLang="zh-CN" sz="3200" b="1" i="1">
                <a:latin typeface="Times New Roman" panose="02020603050405020304" pitchFamily="18" charset="0"/>
              </a:rPr>
              <a:t>n </a:t>
            </a:r>
            <a:r>
              <a:rPr lang="en-US" altLang="zh-CN" sz="3200" b="1">
                <a:latin typeface="Times New Roman" panose="02020603050405020304" pitchFamily="18" charset="0"/>
              </a:rPr>
              <a:t>+ 28</a:t>
            </a:r>
            <a:r>
              <a:rPr lang="zh-CN" altLang="en-US" sz="3200" b="1">
                <a:latin typeface="Times New Roman" panose="02020603050405020304" pitchFamily="18" charset="0"/>
              </a:rPr>
              <a:t>，</a:t>
            </a:r>
            <a:r>
              <a:rPr lang="zh-CN" altLang="en-US" sz="3200" b="1" dirty="0">
                <a:latin typeface="Times New Roman" panose="02020603050405020304" pitchFamily="18" charset="0"/>
              </a:rPr>
              <a:t>则</a:t>
            </a:r>
            <a:r>
              <a:rPr lang="en-US" altLang="zh-CN" sz="3200" b="1" i="1" err="1">
                <a:latin typeface="Times New Roman" panose="02020603050405020304" pitchFamily="18" charset="0"/>
              </a:rPr>
              <a:t>T</a:t>
            </a:r>
            <a:r>
              <a:rPr lang="en-US" altLang="zh-CN" sz="3200" b="1" err="1">
                <a:latin typeface="Times New Roman" panose="02020603050405020304" pitchFamily="18" charset="0"/>
              </a:rPr>
              <a:t>(</a:t>
            </a:r>
            <a:r>
              <a:rPr lang="en-US" altLang="zh-CN" sz="3200" b="1" i="1" err="1">
                <a:latin typeface="Times New Roman" panose="02020603050405020304" pitchFamily="18" charset="0"/>
              </a:rPr>
              <a:t>n</a:t>
            </a:r>
            <a:r>
              <a:rPr lang="en-US" altLang="zh-CN" sz="3200" b="1">
                <a:latin typeface="Times New Roman" panose="02020603050405020304" pitchFamily="18" charset="0"/>
              </a:rPr>
              <a:t>)=</a:t>
            </a:r>
            <a:r>
              <a:rPr lang="en-US" altLang="zh-CN" sz="3200" b="1" i="1">
                <a:latin typeface="Times New Roman" panose="02020603050405020304" pitchFamily="18" charset="0"/>
              </a:rPr>
              <a:t>O</a:t>
            </a:r>
            <a:r>
              <a:rPr lang="en-US" altLang="zh-CN" sz="3200" b="1">
                <a:latin typeface="Times New Roman" panose="02020603050405020304" pitchFamily="18" charset="0"/>
              </a:rPr>
              <a:t>( </a:t>
            </a:r>
            <a:r>
              <a:rPr lang="zh-CN" altLang="en-US" sz="3200" b="1" dirty="0">
                <a:latin typeface="Times New Roman" panose="02020603050405020304" pitchFamily="18" charset="0"/>
              </a:rPr>
              <a:t>？</a:t>
            </a:r>
            <a:r>
              <a:rPr lang="en-US" altLang="zh-CN" sz="3200" b="1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>
          <a:xfrm>
            <a:off x="1609922" y="4347790"/>
            <a:ext cx="8890437" cy="7200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时间复杂度是一种</a:t>
            </a:r>
            <a:r>
              <a:rPr lang="zh-CN" altLang="en-US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估算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技术（信封背面的技术）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898090" y="1666337"/>
            <a:ext cx="9116598" cy="609398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Ο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(1)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(log</a:t>
            </a:r>
            <a:r>
              <a:rPr lang="en-US" altLang="zh-CN" sz="2800" b="1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log</a:t>
            </a:r>
            <a:r>
              <a:rPr lang="en-US" altLang="zh-CN" sz="2800" b="1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baseline="30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baseline="30000" dirty="0">
                <a:solidFill>
                  <a:srgbClr val="40404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+mn-ea"/>
              </a:rPr>
              <a:t>…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(2</a:t>
            </a:r>
            <a:r>
              <a:rPr lang="en-US" altLang="zh-CN" sz="2800" b="1" i="1" baseline="30000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!) 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49199" y="903518"/>
            <a:ext cx="3831361" cy="605294"/>
            <a:chOff x="607688" y="5399318"/>
            <a:chExt cx="3831361" cy="605294"/>
          </a:xfrm>
        </p:grpSpPr>
        <p:sp>
          <p:nvSpPr>
            <p:cNvPr id="21" name="矩形 20"/>
            <p:cNvSpPr/>
            <p:nvPr/>
          </p:nvSpPr>
          <p:spPr>
            <a:xfrm>
              <a:off x="1136176" y="5399318"/>
              <a:ext cx="3302873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常见的时间复杂度：</a:t>
              </a:r>
            </a:p>
          </p:txBody>
        </p:sp>
        <p:grpSp>
          <p:nvGrpSpPr>
            <p:cNvPr id="22" name="Group 67"/>
            <p:cNvGrpSpPr/>
            <p:nvPr/>
          </p:nvGrpSpPr>
          <p:grpSpPr>
            <a:xfrm>
              <a:off x="607688" y="5490549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23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7" name="直接连接符 6"/>
          <p:cNvCxnSpPr/>
          <p:nvPr/>
        </p:nvCxnSpPr>
        <p:spPr>
          <a:xfrm>
            <a:off x="7924025" y="1475661"/>
            <a:ext cx="0" cy="1600148"/>
          </a:xfrm>
          <a:prstGeom prst="line">
            <a:avLst/>
          </a:prstGeom>
          <a:ln w="38100">
            <a:solidFill>
              <a:srgbClr val="285A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4098508" y="2481364"/>
            <a:ext cx="3775393" cy="565604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多项式时间，</a:t>
            </a:r>
            <a:r>
              <a:rPr lang="zh-CN" altLang="en-US" sz="28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易解问题</a:t>
            </a:r>
            <a:endParaRPr lang="en-US" altLang="zh-CN" sz="2800" dirty="0">
              <a:solidFill>
                <a:srgbClr val="B42D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8150800" y="2496862"/>
            <a:ext cx="3416320" cy="565604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指数时间，</a:t>
            </a:r>
            <a:r>
              <a:rPr lang="zh-CN" altLang="en-US" sz="28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难解问题</a:t>
            </a:r>
            <a:endParaRPr lang="en-US" altLang="zh-CN" sz="2800" dirty="0">
              <a:solidFill>
                <a:srgbClr val="B42D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86711" y="3346330"/>
            <a:ext cx="8130569" cy="609398"/>
            <a:chOff x="588683" y="1159712"/>
            <a:chExt cx="8130569" cy="609398"/>
          </a:xfrm>
        </p:grpSpPr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1179100" y="1159712"/>
              <a:ext cx="7540152" cy="609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复杂度是在不同</a:t>
              </a:r>
              <a:r>
                <a:rPr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数量级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的层面上比较算法</a:t>
              </a:r>
            </a:p>
          </p:txBody>
        </p:sp>
        <p:sp>
          <p:nvSpPr>
            <p:cNvPr id="48" name="Freeform 84"/>
            <p:cNvSpPr/>
            <p:nvPr/>
          </p:nvSpPr>
          <p:spPr bwMode="auto">
            <a:xfrm>
              <a:off x="588683" y="1270635"/>
              <a:ext cx="468000" cy="396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9" grpId="0" bldLvl="0" animBg="1"/>
      <p:bldP spid="27" grpId="0" bldLvl="0" animBg="1"/>
      <p:bldP spid="2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672465" y="991870"/>
            <a:ext cx="10711815" cy="1124585"/>
          </a:xfrm>
          <a:prstGeom prst="rect">
            <a:avLst/>
          </a:prstGeom>
          <a:noFill/>
          <a:ln w="38100">
            <a:solidFill>
              <a:srgbClr val="5C307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定理</a:t>
            </a:r>
            <a:r>
              <a:rPr lang="en-US" altLang="zh-CN" sz="28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1-1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：若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altLang="zh-CN" sz="2800" i="1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2800" i="1" baseline="-250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800" i="1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800" i="1" baseline="300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800" i="1" baseline="30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28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800" i="1" baseline="30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sz="2800" baseline="30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</a:t>
            </a:r>
            <a:r>
              <a:rPr lang="en-US" altLang="zh-CN" sz="28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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+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n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+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是一个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m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次多项式，则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) =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O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i="1" baseline="30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69490" y="2149014"/>
            <a:ext cx="8460000" cy="3775718"/>
            <a:chOff x="1969490" y="2149014"/>
            <a:chExt cx="8460000" cy="3775718"/>
          </a:xfrm>
        </p:grpSpPr>
        <p:sp>
          <p:nvSpPr>
            <p:cNvPr id="33" name="Rectangle 11"/>
            <p:cNvSpPr/>
            <p:nvPr/>
          </p:nvSpPr>
          <p:spPr>
            <a:xfrm>
              <a:off x="1969490" y="5204732"/>
              <a:ext cx="8460000" cy="720000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35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关注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增长率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忽略所有低次幂和最高次幂的系数</a:t>
              </a:r>
              <a:endParaRPr lang="zh-CN" altLang="en-US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9501" y="2149014"/>
              <a:ext cx="4274837" cy="3024000"/>
            </a:xfrm>
            <a:prstGeom prst="rect">
              <a:avLst/>
            </a:prstGeom>
          </p:spPr>
        </p:pic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0105" y="957580"/>
            <a:ext cx="72834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例</a:t>
            </a:r>
            <a:r>
              <a:rPr lang="en-US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2.4</a:t>
            </a:r>
            <a:r>
              <a:rPr 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分析例</a:t>
            </a:r>
            <a:r>
              <a:rPr 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2.3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中合并算法的时间复杂度。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1196340" y="1837055"/>
            <a:ext cx="7703820" cy="4154170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void Union(int A[ ], int n, int B[ ], int m, int C[ ] )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{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int i = 0, j = 0, k = 0;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(i &lt; n &amp;&amp; j &lt; m)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{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if (A[i] &lt;= B[j]) C[k++] = A[i++];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else C[k++] = B[j++];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}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(i &lt; n) C[k++] = A[i++];     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(j &lt; m) C[k++] = B[j++];      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}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2085340" y="4103180"/>
            <a:ext cx="1656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238500" y="5591620"/>
            <a:ext cx="216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152140" y="5200460"/>
            <a:ext cx="216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2.1.3  最好、最坏和平均情况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818714" y="957106"/>
            <a:ext cx="9742606" cy="523220"/>
            <a:chOff x="1826091" y="4148024"/>
            <a:chExt cx="9742606" cy="523220"/>
          </a:xfrm>
        </p:grpSpPr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918363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基本语句的执行次数是否只和问题规模有关？</a:t>
              </a:r>
            </a:p>
          </p:txBody>
        </p:sp>
        <p:grpSp>
          <p:nvGrpSpPr>
            <p:cNvPr id="13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798895" y="1849120"/>
            <a:ext cx="9762425" cy="521970"/>
          </a:xfrm>
          <a:prstGeom prst="rect">
            <a:avLst/>
          </a:prstGeom>
          <a:noFill/>
          <a:ln w="9525">
            <a:solidFill>
              <a:srgbClr val="5C307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 ：</a:t>
            </a:r>
            <a:r>
              <a:rPr lang="en-US" altLang="zh-CN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在一维整型数组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中顺序查找与给定值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相等的元素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Box 5"/>
          <p:cNvSpPr>
            <a:spLocks noChangeArrowheads="1"/>
          </p:cNvSpPr>
          <p:nvPr/>
        </p:nvSpPr>
        <p:spPr bwMode="auto">
          <a:xfrm>
            <a:off x="1356360" y="2675573"/>
            <a:ext cx="5040312" cy="2306955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int Find(int A[ ], int n, int k) </a:t>
            </a:r>
          </a:p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{</a:t>
            </a:r>
          </a:p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     for (i = 0; i &lt; n; i++)</a:t>
            </a:r>
          </a:p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         if (A[i] == k) break;</a:t>
            </a:r>
          </a:p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     return i;	</a:t>
            </a:r>
          </a:p>
          <a:p>
            <a:pPr marL="342900" lvl="0" indent="-342900" algn="l">
              <a:buClrTx/>
              <a:buSzTx/>
              <a:buFontTx/>
            </a:pPr>
            <a:r>
              <a:rPr kumimoji="1" lang="en-US" altLang="zh-CN" sz="2400" dirty="0">
                <a:latin typeface="Times New Roman" panose="02020603050405020304" pitchFamily="18" charset="0"/>
                <a:sym typeface="+mn-ea"/>
              </a:rPr>
              <a:t> }</a:t>
            </a: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2386012" y="4215448"/>
            <a:ext cx="1584000" cy="0"/>
          </a:xfrm>
          <a:prstGeom prst="line">
            <a:avLst/>
          </a:prstGeom>
          <a:noFill/>
          <a:ln w="28575">
            <a:solidFill>
              <a:srgbClr val="B42D2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Rectangle 11"/>
          <p:cNvSpPr/>
          <p:nvPr/>
        </p:nvSpPr>
        <p:spPr>
          <a:xfrm>
            <a:off x="412200" y="5237798"/>
            <a:ext cx="11340000" cy="7200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500"/>
              </a:lnSpc>
            </a:pP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如果算法的时间代价与输入数据有关，则需要分析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最好情况</a:t>
            </a: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最坏情况</a:t>
            </a: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平均情况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565636" y="2803516"/>
            <a:ext cx="5077725" cy="523220"/>
            <a:chOff x="6565636" y="2803516"/>
            <a:chExt cx="5077725" cy="523220"/>
          </a:xfrm>
        </p:grpSpPr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7212043" y="2803516"/>
              <a:ext cx="4431318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最好情况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次，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(1)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oup 109"/>
            <p:cNvGrpSpPr/>
            <p:nvPr/>
          </p:nvGrpSpPr>
          <p:grpSpPr>
            <a:xfrm>
              <a:off x="6565636" y="2849126"/>
              <a:ext cx="504000" cy="432000"/>
              <a:chOff x="1501535" y="1870628"/>
              <a:chExt cx="924087" cy="714938"/>
            </a:xfrm>
            <a:solidFill>
              <a:srgbClr val="5A327D"/>
            </a:solidFill>
          </p:grpSpPr>
          <p:sp>
            <p:nvSpPr>
              <p:cNvPr id="29" name="Freeform 96"/>
              <p:cNvSpPr/>
              <p:nvPr/>
            </p:nvSpPr>
            <p:spPr bwMode="auto">
              <a:xfrm>
                <a:off x="2034662" y="1884298"/>
                <a:ext cx="390960" cy="701268"/>
              </a:xfrm>
              <a:custGeom>
                <a:avLst/>
                <a:gdLst>
                  <a:gd name="T0" fmla="*/ 286 w 286"/>
                  <a:gd name="T1" fmla="*/ 0 h 513"/>
                  <a:gd name="T2" fmla="*/ 108 w 286"/>
                  <a:gd name="T3" fmla="*/ 513 h 513"/>
                  <a:gd name="T4" fmla="*/ 0 w 286"/>
                  <a:gd name="T5" fmla="*/ 373 h 513"/>
                  <a:gd name="T6" fmla="*/ 286 w 286"/>
                  <a:gd name="T7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13">
                    <a:moveTo>
                      <a:pt x="286" y="0"/>
                    </a:moveTo>
                    <a:lnTo>
                      <a:pt x="108" y="513"/>
                    </a:lnTo>
                    <a:lnTo>
                      <a:pt x="0" y="373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" name="Freeform 97"/>
              <p:cNvSpPr/>
              <p:nvPr/>
            </p:nvSpPr>
            <p:spPr bwMode="auto">
              <a:xfrm>
                <a:off x="1795438" y="1870628"/>
                <a:ext cx="613780" cy="511255"/>
              </a:xfrm>
              <a:custGeom>
                <a:avLst/>
                <a:gdLst>
                  <a:gd name="T0" fmla="*/ 449 w 449"/>
                  <a:gd name="T1" fmla="*/ 0 h 374"/>
                  <a:gd name="T2" fmla="*/ 163 w 449"/>
                  <a:gd name="T3" fmla="*/ 374 h 374"/>
                  <a:gd name="T4" fmla="*/ 0 w 449"/>
                  <a:gd name="T5" fmla="*/ 308 h 374"/>
                  <a:gd name="T6" fmla="*/ 449 w 449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9" h="374">
                    <a:moveTo>
                      <a:pt x="449" y="0"/>
                    </a:moveTo>
                    <a:lnTo>
                      <a:pt x="163" y="374"/>
                    </a:lnTo>
                    <a:lnTo>
                      <a:pt x="0" y="308"/>
                    </a:lnTo>
                    <a:lnTo>
                      <a:pt x="4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98"/>
              <p:cNvSpPr/>
              <p:nvPr/>
            </p:nvSpPr>
            <p:spPr bwMode="auto">
              <a:xfrm>
                <a:off x="1989551" y="2420159"/>
                <a:ext cx="28707" cy="56047"/>
              </a:xfrm>
              <a:custGeom>
                <a:avLst/>
                <a:gdLst>
                  <a:gd name="T0" fmla="*/ 5 w 9"/>
                  <a:gd name="T1" fmla="*/ 0 h 17"/>
                  <a:gd name="T2" fmla="*/ 8 w 9"/>
                  <a:gd name="T3" fmla="*/ 4 h 17"/>
                  <a:gd name="T4" fmla="*/ 7 w 9"/>
                  <a:gd name="T5" fmla="*/ 14 h 17"/>
                  <a:gd name="T6" fmla="*/ 3 w 9"/>
                  <a:gd name="T7" fmla="*/ 17 h 17"/>
                  <a:gd name="T8" fmla="*/ 0 w 9"/>
                  <a:gd name="T9" fmla="*/ 13 h 17"/>
                  <a:gd name="T10" fmla="*/ 0 w 9"/>
                  <a:gd name="T11" fmla="*/ 13 h 17"/>
                  <a:gd name="T12" fmla="*/ 1 w 9"/>
                  <a:gd name="T13" fmla="*/ 3 h 17"/>
                  <a:gd name="T14" fmla="*/ 5 w 9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7" y="0"/>
                      <a:pt x="9" y="2"/>
                      <a:pt x="8" y="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1" y="17"/>
                      <a:pt x="0" y="15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99"/>
              <p:cNvSpPr/>
              <p:nvPr/>
            </p:nvSpPr>
            <p:spPr bwMode="auto">
              <a:xfrm>
                <a:off x="1947175" y="2491243"/>
                <a:ext cx="51946" cy="46478"/>
              </a:xfrm>
              <a:custGeom>
                <a:avLst/>
                <a:gdLst>
                  <a:gd name="T0" fmla="*/ 15 w 16"/>
                  <a:gd name="T1" fmla="*/ 2 h 14"/>
                  <a:gd name="T2" fmla="*/ 14 w 16"/>
                  <a:gd name="T3" fmla="*/ 7 h 14"/>
                  <a:gd name="T4" fmla="*/ 6 w 16"/>
                  <a:gd name="T5" fmla="*/ 13 h 14"/>
                  <a:gd name="T6" fmla="*/ 1 w 16"/>
                  <a:gd name="T7" fmla="*/ 12 h 14"/>
                  <a:gd name="T8" fmla="*/ 0 w 16"/>
                  <a:gd name="T9" fmla="*/ 10 h 14"/>
                  <a:gd name="T10" fmla="*/ 2 w 16"/>
                  <a:gd name="T11" fmla="*/ 7 h 14"/>
                  <a:gd name="T12" fmla="*/ 9 w 16"/>
                  <a:gd name="T13" fmla="*/ 1 h 14"/>
                  <a:gd name="T14" fmla="*/ 15 w 16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6" y="4"/>
                      <a:pt x="16" y="6"/>
                      <a:pt x="14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2" y="14"/>
                      <a:pt x="1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3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100"/>
              <p:cNvSpPr/>
              <p:nvPr/>
            </p:nvSpPr>
            <p:spPr bwMode="auto">
              <a:xfrm>
                <a:off x="1881559" y="2524050"/>
                <a:ext cx="58781" cy="28707"/>
              </a:xfrm>
              <a:custGeom>
                <a:avLst/>
                <a:gdLst>
                  <a:gd name="T0" fmla="*/ 14 w 18"/>
                  <a:gd name="T1" fmla="*/ 1 h 9"/>
                  <a:gd name="T2" fmla="*/ 17 w 18"/>
                  <a:gd name="T3" fmla="*/ 5 h 9"/>
                  <a:gd name="T4" fmla="*/ 13 w 18"/>
                  <a:gd name="T5" fmla="*/ 9 h 9"/>
                  <a:gd name="T6" fmla="*/ 4 w 18"/>
                  <a:gd name="T7" fmla="*/ 8 h 9"/>
                  <a:gd name="T8" fmla="*/ 0 w 18"/>
                  <a:gd name="T9" fmla="*/ 3 h 9"/>
                  <a:gd name="T10" fmla="*/ 4 w 18"/>
                  <a:gd name="T11" fmla="*/ 0 h 9"/>
                  <a:gd name="T12" fmla="*/ 4 w 18"/>
                  <a:gd name="T13" fmla="*/ 0 h 9"/>
                  <a:gd name="T14" fmla="*/ 14 w 1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6" y="1"/>
                      <a:pt x="18" y="3"/>
                      <a:pt x="17" y="5"/>
                    </a:cubicBezTo>
                    <a:cubicBezTo>
                      <a:pt x="17" y="7"/>
                      <a:pt x="15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1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01"/>
              <p:cNvSpPr/>
              <p:nvPr/>
            </p:nvSpPr>
            <p:spPr bwMode="auto">
              <a:xfrm>
                <a:off x="1817310" y="2485775"/>
                <a:ext cx="51946" cy="45111"/>
              </a:xfrm>
              <a:custGeom>
                <a:avLst/>
                <a:gdLst>
                  <a:gd name="T0" fmla="*/ 15 w 16"/>
                  <a:gd name="T1" fmla="*/ 12 h 14"/>
                  <a:gd name="T2" fmla="*/ 9 w 16"/>
                  <a:gd name="T3" fmla="*/ 13 h 14"/>
                  <a:gd name="T4" fmla="*/ 2 w 16"/>
                  <a:gd name="T5" fmla="*/ 6 h 14"/>
                  <a:gd name="T6" fmla="*/ 2 w 16"/>
                  <a:gd name="T7" fmla="*/ 1 h 14"/>
                  <a:gd name="T8" fmla="*/ 4 w 16"/>
                  <a:gd name="T9" fmla="*/ 0 h 14"/>
                  <a:gd name="T10" fmla="*/ 7 w 16"/>
                  <a:gd name="T11" fmla="*/ 1 h 14"/>
                  <a:gd name="T12" fmla="*/ 14 w 16"/>
                  <a:gd name="T13" fmla="*/ 7 h 14"/>
                  <a:gd name="T14" fmla="*/ 15 w 16"/>
                  <a:gd name="T1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12"/>
                    </a:moveTo>
                    <a:cubicBezTo>
                      <a:pt x="13" y="14"/>
                      <a:pt x="11" y="14"/>
                      <a:pt x="9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8"/>
                      <a:pt x="16" y="11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02"/>
              <p:cNvSpPr/>
              <p:nvPr/>
            </p:nvSpPr>
            <p:spPr bwMode="auto">
              <a:xfrm>
                <a:off x="1774933" y="2429728"/>
                <a:ext cx="46478" cy="51946"/>
              </a:xfrm>
              <a:custGeom>
                <a:avLst/>
                <a:gdLst>
                  <a:gd name="T0" fmla="*/ 13 w 14"/>
                  <a:gd name="T1" fmla="*/ 10 h 16"/>
                  <a:gd name="T2" fmla="*/ 11 w 14"/>
                  <a:gd name="T3" fmla="*/ 15 h 16"/>
                  <a:gd name="T4" fmla="*/ 6 w 14"/>
                  <a:gd name="T5" fmla="*/ 14 h 16"/>
                  <a:gd name="T6" fmla="*/ 1 w 14"/>
                  <a:gd name="T7" fmla="*/ 5 h 16"/>
                  <a:gd name="T8" fmla="*/ 3 w 14"/>
                  <a:gd name="T9" fmla="*/ 0 h 16"/>
                  <a:gd name="T10" fmla="*/ 5 w 14"/>
                  <a:gd name="T11" fmla="*/ 0 h 16"/>
                  <a:gd name="T12" fmla="*/ 8 w 14"/>
                  <a:gd name="T13" fmla="*/ 2 h 16"/>
                  <a:gd name="T14" fmla="*/ 13 w 14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0"/>
                    </a:moveTo>
                    <a:cubicBezTo>
                      <a:pt x="14" y="12"/>
                      <a:pt x="13" y="14"/>
                      <a:pt x="11" y="15"/>
                    </a:cubicBezTo>
                    <a:cubicBezTo>
                      <a:pt x="10" y="16"/>
                      <a:pt x="7" y="16"/>
                      <a:pt x="6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1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1"/>
                      <a:pt x="8" y="2"/>
                    </a:cubicBezTo>
                    <a:lnTo>
                      <a:pt x="1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103"/>
              <p:cNvSpPr/>
              <p:nvPr/>
            </p:nvSpPr>
            <p:spPr bwMode="auto">
              <a:xfrm>
                <a:off x="1733924" y="2365479"/>
                <a:ext cx="41010" cy="51946"/>
              </a:xfrm>
              <a:custGeom>
                <a:avLst/>
                <a:gdLst>
                  <a:gd name="T0" fmla="*/ 12 w 13"/>
                  <a:gd name="T1" fmla="*/ 10 h 16"/>
                  <a:gd name="T2" fmla="*/ 11 w 13"/>
                  <a:gd name="T3" fmla="*/ 15 h 16"/>
                  <a:gd name="T4" fmla="*/ 5 w 13"/>
                  <a:gd name="T5" fmla="*/ 14 h 16"/>
                  <a:gd name="T6" fmla="*/ 1 w 13"/>
                  <a:gd name="T7" fmla="*/ 5 h 16"/>
                  <a:gd name="T8" fmla="*/ 2 w 13"/>
                  <a:gd name="T9" fmla="*/ 0 h 16"/>
                  <a:gd name="T10" fmla="*/ 4 w 13"/>
                  <a:gd name="T11" fmla="*/ 0 h 16"/>
                  <a:gd name="T12" fmla="*/ 7 w 13"/>
                  <a:gd name="T13" fmla="*/ 2 h 16"/>
                  <a:gd name="T14" fmla="*/ 12 w 13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2" y="10"/>
                    </a:moveTo>
                    <a:cubicBezTo>
                      <a:pt x="13" y="12"/>
                      <a:pt x="12" y="14"/>
                      <a:pt x="11" y="15"/>
                    </a:cubicBezTo>
                    <a:cubicBezTo>
                      <a:pt x="9" y="16"/>
                      <a:pt x="6" y="15"/>
                      <a:pt x="5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1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2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104"/>
              <p:cNvSpPr/>
              <p:nvPr/>
            </p:nvSpPr>
            <p:spPr bwMode="auto">
              <a:xfrm>
                <a:off x="1681978" y="2317634"/>
                <a:ext cx="51946" cy="45111"/>
              </a:xfrm>
              <a:custGeom>
                <a:avLst/>
                <a:gdLst>
                  <a:gd name="T0" fmla="*/ 14 w 16"/>
                  <a:gd name="T1" fmla="*/ 6 h 14"/>
                  <a:gd name="T2" fmla="*/ 15 w 16"/>
                  <a:gd name="T3" fmla="*/ 12 h 14"/>
                  <a:gd name="T4" fmla="*/ 10 w 16"/>
                  <a:gd name="T5" fmla="*/ 12 h 14"/>
                  <a:gd name="T6" fmla="*/ 2 w 16"/>
                  <a:gd name="T7" fmla="*/ 6 h 14"/>
                  <a:gd name="T8" fmla="*/ 2 w 16"/>
                  <a:gd name="T9" fmla="*/ 1 h 14"/>
                  <a:gd name="T10" fmla="*/ 5 w 16"/>
                  <a:gd name="T11" fmla="*/ 0 h 14"/>
                  <a:gd name="T12" fmla="*/ 7 w 16"/>
                  <a:gd name="T13" fmla="*/ 0 h 14"/>
                  <a:gd name="T14" fmla="*/ 14 w 16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4" y="6"/>
                    </a:moveTo>
                    <a:cubicBezTo>
                      <a:pt x="16" y="8"/>
                      <a:pt x="16" y="10"/>
                      <a:pt x="15" y="12"/>
                    </a:cubicBezTo>
                    <a:cubicBezTo>
                      <a:pt x="14" y="13"/>
                      <a:pt x="11" y="14"/>
                      <a:pt x="10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2"/>
                      <a:pt x="2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0"/>
                      <a:pt x="6" y="0"/>
                      <a:pt x="7" y="0"/>
                    </a:cubicBez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105"/>
              <p:cNvSpPr/>
              <p:nvPr/>
            </p:nvSpPr>
            <p:spPr bwMode="auto">
              <a:xfrm>
                <a:off x="1613628" y="2291662"/>
                <a:ext cx="54680" cy="28707"/>
              </a:xfrm>
              <a:custGeom>
                <a:avLst/>
                <a:gdLst>
                  <a:gd name="T0" fmla="*/ 14 w 17"/>
                  <a:gd name="T1" fmla="*/ 2 h 9"/>
                  <a:gd name="T2" fmla="*/ 17 w 17"/>
                  <a:gd name="T3" fmla="*/ 6 h 9"/>
                  <a:gd name="T4" fmla="*/ 13 w 17"/>
                  <a:gd name="T5" fmla="*/ 9 h 9"/>
                  <a:gd name="T6" fmla="*/ 3 w 17"/>
                  <a:gd name="T7" fmla="*/ 7 h 9"/>
                  <a:gd name="T8" fmla="*/ 0 w 17"/>
                  <a:gd name="T9" fmla="*/ 3 h 9"/>
                  <a:gd name="T10" fmla="*/ 4 w 17"/>
                  <a:gd name="T11" fmla="*/ 0 h 9"/>
                  <a:gd name="T12" fmla="*/ 4 w 17"/>
                  <a:gd name="T13" fmla="*/ 0 h 9"/>
                  <a:gd name="T14" fmla="*/ 14 w 17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6" y="2"/>
                      <a:pt x="17" y="4"/>
                      <a:pt x="17" y="6"/>
                    </a:cubicBezTo>
                    <a:cubicBezTo>
                      <a:pt x="17" y="8"/>
                      <a:pt x="15" y="9"/>
                      <a:pt x="13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06"/>
              <p:cNvSpPr/>
              <p:nvPr/>
            </p:nvSpPr>
            <p:spPr bwMode="auto">
              <a:xfrm>
                <a:off x="1537077" y="2287561"/>
                <a:ext cx="54680" cy="46478"/>
              </a:xfrm>
              <a:custGeom>
                <a:avLst/>
                <a:gdLst>
                  <a:gd name="T0" fmla="*/ 16 w 17"/>
                  <a:gd name="T1" fmla="*/ 3 h 14"/>
                  <a:gd name="T2" fmla="*/ 14 w 17"/>
                  <a:gd name="T3" fmla="*/ 8 h 14"/>
                  <a:gd name="T4" fmla="*/ 6 w 17"/>
                  <a:gd name="T5" fmla="*/ 13 h 14"/>
                  <a:gd name="T6" fmla="*/ 1 w 17"/>
                  <a:gd name="T7" fmla="*/ 11 h 14"/>
                  <a:gd name="T8" fmla="*/ 0 w 17"/>
                  <a:gd name="T9" fmla="*/ 10 h 14"/>
                  <a:gd name="T10" fmla="*/ 2 w 17"/>
                  <a:gd name="T11" fmla="*/ 6 h 14"/>
                  <a:gd name="T12" fmla="*/ 10 w 17"/>
                  <a:gd name="T13" fmla="*/ 1 h 14"/>
                  <a:gd name="T14" fmla="*/ 16 w 1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4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4" y="14"/>
                      <a:pt x="2" y="13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8"/>
                      <a:pt x="1" y="7"/>
                      <a:pt x="2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107"/>
              <p:cNvSpPr/>
              <p:nvPr/>
            </p:nvSpPr>
            <p:spPr bwMode="auto">
              <a:xfrm>
                <a:off x="1504269" y="2407856"/>
                <a:ext cx="38276" cy="54680"/>
              </a:xfrm>
              <a:custGeom>
                <a:avLst/>
                <a:gdLst>
                  <a:gd name="T0" fmla="*/ 11 w 12"/>
                  <a:gd name="T1" fmla="*/ 12 h 17"/>
                  <a:gd name="T2" fmla="*/ 9 w 12"/>
                  <a:gd name="T3" fmla="*/ 16 h 17"/>
                  <a:gd name="T4" fmla="*/ 8 w 12"/>
                  <a:gd name="T5" fmla="*/ 17 h 17"/>
                  <a:gd name="T6" fmla="*/ 4 w 12"/>
                  <a:gd name="T7" fmla="*/ 14 h 17"/>
                  <a:gd name="T8" fmla="*/ 1 w 12"/>
                  <a:gd name="T9" fmla="*/ 5 h 17"/>
                  <a:gd name="T10" fmla="*/ 3 w 12"/>
                  <a:gd name="T11" fmla="*/ 0 h 17"/>
                  <a:gd name="T12" fmla="*/ 8 w 12"/>
                  <a:gd name="T13" fmla="*/ 3 h 17"/>
                  <a:gd name="T14" fmla="*/ 11 w 12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11" y="12"/>
                    </a:moveTo>
                    <a:cubicBezTo>
                      <a:pt x="12" y="13"/>
                      <a:pt x="11" y="16"/>
                      <a:pt x="9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6" y="17"/>
                      <a:pt x="5" y="16"/>
                      <a:pt x="4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5" y="0"/>
                      <a:pt x="7" y="1"/>
                      <a:pt x="8" y="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108"/>
              <p:cNvSpPr/>
              <p:nvPr/>
            </p:nvSpPr>
            <p:spPr bwMode="auto">
              <a:xfrm>
                <a:off x="1501535" y="2339506"/>
                <a:ext cx="35542" cy="54680"/>
              </a:xfrm>
              <a:custGeom>
                <a:avLst/>
                <a:gdLst>
                  <a:gd name="T0" fmla="*/ 7 w 11"/>
                  <a:gd name="T1" fmla="*/ 0 h 17"/>
                  <a:gd name="T2" fmla="*/ 10 w 11"/>
                  <a:gd name="T3" fmla="*/ 5 h 17"/>
                  <a:gd name="T4" fmla="*/ 8 w 11"/>
                  <a:gd name="T5" fmla="*/ 14 h 17"/>
                  <a:gd name="T6" fmla="*/ 3 w 11"/>
                  <a:gd name="T7" fmla="*/ 17 h 17"/>
                  <a:gd name="T8" fmla="*/ 0 w 11"/>
                  <a:gd name="T9" fmla="*/ 13 h 17"/>
                  <a:gd name="T10" fmla="*/ 1 w 11"/>
                  <a:gd name="T11" fmla="*/ 12 h 17"/>
                  <a:gd name="T12" fmla="*/ 3 w 11"/>
                  <a:gd name="T13" fmla="*/ 3 h 17"/>
                  <a:gd name="T14" fmla="*/ 7 w 11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7" y="0"/>
                    </a:moveTo>
                    <a:cubicBezTo>
                      <a:pt x="9" y="1"/>
                      <a:pt x="11" y="3"/>
                      <a:pt x="10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2" y="16"/>
                      <a:pt x="0" y="15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565636" y="3416777"/>
            <a:ext cx="4940565" cy="523220"/>
            <a:chOff x="6565636" y="3416777"/>
            <a:chExt cx="4940565" cy="523220"/>
          </a:xfrm>
        </p:grpSpPr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7212043" y="3416777"/>
              <a:ext cx="4294158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最坏情况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次，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4" name="Group 109"/>
            <p:cNvGrpSpPr/>
            <p:nvPr/>
          </p:nvGrpSpPr>
          <p:grpSpPr>
            <a:xfrm>
              <a:off x="6565636" y="3439527"/>
              <a:ext cx="504000" cy="432000"/>
              <a:chOff x="1501535" y="1870628"/>
              <a:chExt cx="924087" cy="714938"/>
            </a:xfrm>
            <a:solidFill>
              <a:srgbClr val="5A327D"/>
            </a:solidFill>
          </p:grpSpPr>
          <p:sp>
            <p:nvSpPr>
              <p:cNvPr id="45" name="Freeform 96"/>
              <p:cNvSpPr/>
              <p:nvPr/>
            </p:nvSpPr>
            <p:spPr bwMode="auto">
              <a:xfrm>
                <a:off x="2034662" y="1884298"/>
                <a:ext cx="390960" cy="701268"/>
              </a:xfrm>
              <a:custGeom>
                <a:avLst/>
                <a:gdLst>
                  <a:gd name="T0" fmla="*/ 286 w 286"/>
                  <a:gd name="T1" fmla="*/ 0 h 513"/>
                  <a:gd name="T2" fmla="*/ 108 w 286"/>
                  <a:gd name="T3" fmla="*/ 513 h 513"/>
                  <a:gd name="T4" fmla="*/ 0 w 286"/>
                  <a:gd name="T5" fmla="*/ 373 h 513"/>
                  <a:gd name="T6" fmla="*/ 286 w 286"/>
                  <a:gd name="T7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13">
                    <a:moveTo>
                      <a:pt x="286" y="0"/>
                    </a:moveTo>
                    <a:lnTo>
                      <a:pt x="108" y="513"/>
                    </a:lnTo>
                    <a:lnTo>
                      <a:pt x="0" y="373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97"/>
              <p:cNvSpPr/>
              <p:nvPr/>
            </p:nvSpPr>
            <p:spPr bwMode="auto">
              <a:xfrm>
                <a:off x="1795438" y="1870628"/>
                <a:ext cx="613780" cy="511255"/>
              </a:xfrm>
              <a:custGeom>
                <a:avLst/>
                <a:gdLst>
                  <a:gd name="T0" fmla="*/ 449 w 449"/>
                  <a:gd name="T1" fmla="*/ 0 h 374"/>
                  <a:gd name="T2" fmla="*/ 163 w 449"/>
                  <a:gd name="T3" fmla="*/ 374 h 374"/>
                  <a:gd name="T4" fmla="*/ 0 w 449"/>
                  <a:gd name="T5" fmla="*/ 308 h 374"/>
                  <a:gd name="T6" fmla="*/ 449 w 449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9" h="374">
                    <a:moveTo>
                      <a:pt x="449" y="0"/>
                    </a:moveTo>
                    <a:lnTo>
                      <a:pt x="163" y="374"/>
                    </a:lnTo>
                    <a:lnTo>
                      <a:pt x="0" y="308"/>
                    </a:lnTo>
                    <a:lnTo>
                      <a:pt x="4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98"/>
              <p:cNvSpPr/>
              <p:nvPr/>
            </p:nvSpPr>
            <p:spPr bwMode="auto">
              <a:xfrm>
                <a:off x="1989551" y="2420159"/>
                <a:ext cx="28707" cy="56047"/>
              </a:xfrm>
              <a:custGeom>
                <a:avLst/>
                <a:gdLst>
                  <a:gd name="T0" fmla="*/ 5 w 9"/>
                  <a:gd name="T1" fmla="*/ 0 h 17"/>
                  <a:gd name="T2" fmla="*/ 8 w 9"/>
                  <a:gd name="T3" fmla="*/ 4 h 17"/>
                  <a:gd name="T4" fmla="*/ 7 w 9"/>
                  <a:gd name="T5" fmla="*/ 14 h 17"/>
                  <a:gd name="T6" fmla="*/ 3 w 9"/>
                  <a:gd name="T7" fmla="*/ 17 h 17"/>
                  <a:gd name="T8" fmla="*/ 0 w 9"/>
                  <a:gd name="T9" fmla="*/ 13 h 17"/>
                  <a:gd name="T10" fmla="*/ 0 w 9"/>
                  <a:gd name="T11" fmla="*/ 13 h 17"/>
                  <a:gd name="T12" fmla="*/ 1 w 9"/>
                  <a:gd name="T13" fmla="*/ 3 h 17"/>
                  <a:gd name="T14" fmla="*/ 5 w 9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7" y="0"/>
                      <a:pt x="9" y="2"/>
                      <a:pt x="8" y="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1" y="17"/>
                      <a:pt x="0" y="15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99"/>
              <p:cNvSpPr/>
              <p:nvPr/>
            </p:nvSpPr>
            <p:spPr bwMode="auto">
              <a:xfrm>
                <a:off x="1947175" y="2491243"/>
                <a:ext cx="51946" cy="46478"/>
              </a:xfrm>
              <a:custGeom>
                <a:avLst/>
                <a:gdLst>
                  <a:gd name="T0" fmla="*/ 15 w 16"/>
                  <a:gd name="T1" fmla="*/ 2 h 14"/>
                  <a:gd name="T2" fmla="*/ 14 w 16"/>
                  <a:gd name="T3" fmla="*/ 7 h 14"/>
                  <a:gd name="T4" fmla="*/ 6 w 16"/>
                  <a:gd name="T5" fmla="*/ 13 h 14"/>
                  <a:gd name="T6" fmla="*/ 1 w 16"/>
                  <a:gd name="T7" fmla="*/ 12 h 14"/>
                  <a:gd name="T8" fmla="*/ 0 w 16"/>
                  <a:gd name="T9" fmla="*/ 10 h 14"/>
                  <a:gd name="T10" fmla="*/ 2 w 16"/>
                  <a:gd name="T11" fmla="*/ 7 h 14"/>
                  <a:gd name="T12" fmla="*/ 9 w 16"/>
                  <a:gd name="T13" fmla="*/ 1 h 14"/>
                  <a:gd name="T14" fmla="*/ 15 w 16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6" y="4"/>
                      <a:pt x="16" y="6"/>
                      <a:pt x="14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2" y="14"/>
                      <a:pt x="1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3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100"/>
              <p:cNvSpPr/>
              <p:nvPr/>
            </p:nvSpPr>
            <p:spPr bwMode="auto">
              <a:xfrm>
                <a:off x="1881559" y="2524050"/>
                <a:ext cx="58781" cy="28707"/>
              </a:xfrm>
              <a:custGeom>
                <a:avLst/>
                <a:gdLst>
                  <a:gd name="T0" fmla="*/ 14 w 18"/>
                  <a:gd name="T1" fmla="*/ 1 h 9"/>
                  <a:gd name="T2" fmla="*/ 17 w 18"/>
                  <a:gd name="T3" fmla="*/ 5 h 9"/>
                  <a:gd name="T4" fmla="*/ 13 w 18"/>
                  <a:gd name="T5" fmla="*/ 9 h 9"/>
                  <a:gd name="T6" fmla="*/ 4 w 18"/>
                  <a:gd name="T7" fmla="*/ 8 h 9"/>
                  <a:gd name="T8" fmla="*/ 0 w 18"/>
                  <a:gd name="T9" fmla="*/ 3 h 9"/>
                  <a:gd name="T10" fmla="*/ 4 w 18"/>
                  <a:gd name="T11" fmla="*/ 0 h 9"/>
                  <a:gd name="T12" fmla="*/ 4 w 18"/>
                  <a:gd name="T13" fmla="*/ 0 h 9"/>
                  <a:gd name="T14" fmla="*/ 14 w 1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6" y="1"/>
                      <a:pt x="18" y="3"/>
                      <a:pt x="17" y="5"/>
                    </a:cubicBezTo>
                    <a:cubicBezTo>
                      <a:pt x="17" y="7"/>
                      <a:pt x="15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1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101"/>
              <p:cNvSpPr/>
              <p:nvPr/>
            </p:nvSpPr>
            <p:spPr bwMode="auto">
              <a:xfrm>
                <a:off x="1817310" y="2485775"/>
                <a:ext cx="51946" cy="45111"/>
              </a:xfrm>
              <a:custGeom>
                <a:avLst/>
                <a:gdLst>
                  <a:gd name="T0" fmla="*/ 15 w 16"/>
                  <a:gd name="T1" fmla="*/ 12 h 14"/>
                  <a:gd name="T2" fmla="*/ 9 w 16"/>
                  <a:gd name="T3" fmla="*/ 13 h 14"/>
                  <a:gd name="T4" fmla="*/ 2 w 16"/>
                  <a:gd name="T5" fmla="*/ 6 h 14"/>
                  <a:gd name="T6" fmla="*/ 2 w 16"/>
                  <a:gd name="T7" fmla="*/ 1 h 14"/>
                  <a:gd name="T8" fmla="*/ 4 w 16"/>
                  <a:gd name="T9" fmla="*/ 0 h 14"/>
                  <a:gd name="T10" fmla="*/ 7 w 16"/>
                  <a:gd name="T11" fmla="*/ 1 h 14"/>
                  <a:gd name="T12" fmla="*/ 14 w 16"/>
                  <a:gd name="T13" fmla="*/ 7 h 14"/>
                  <a:gd name="T14" fmla="*/ 15 w 16"/>
                  <a:gd name="T1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12"/>
                    </a:moveTo>
                    <a:cubicBezTo>
                      <a:pt x="13" y="14"/>
                      <a:pt x="11" y="14"/>
                      <a:pt x="9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8"/>
                      <a:pt x="16" y="11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02"/>
              <p:cNvSpPr/>
              <p:nvPr/>
            </p:nvSpPr>
            <p:spPr bwMode="auto">
              <a:xfrm>
                <a:off x="1774933" y="2429728"/>
                <a:ext cx="46478" cy="51946"/>
              </a:xfrm>
              <a:custGeom>
                <a:avLst/>
                <a:gdLst>
                  <a:gd name="T0" fmla="*/ 13 w 14"/>
                  <a:gd name="T1" fmla="*/ 10 h 16"/>
                  <a:gd name="T2" fmla="*/ 11 w 14"/>
                  <a:gd name="T3" fmla="*/ 15 h 16"/>
                  <a:gd name="T4" fmla="*/ 6 w 14"/>
                  <a:gd name="T5" fmla="*/ 14 h 16"/>
                  <a:gd name="T6" fmla="*/ 1 w 14"/>
                  <a:gd name="T7" fmla="*/ 5 h 16"/>
                  <a:gd name="T8" fmla="*/ 3 w 14"/>
                  <a:gd name="T9" fmla="*/ 0 h 16"/>
                  <a:gd name="T10" fmla="*/ 5 w 14"/>
                  <a:gd name="T11" fmla="*/ 0 h 16"/>
                  <a:gd name="T12" fmla="*/ 8 w 14"/>
                  <a:gd name="T13" fmla="*/ 2 h 16"/>
                  <a:gd name="T14" fmla="*/ 13 w 14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0"/>
                    </a:moveTo>
                    <a:cubicBezTo>
                      <a:pt x="14" y="12"/>
                      <a:pt x="13" y="14"/>
                      <a:pt x="11" y="15"/>
                    </a:cubicBezTo>
                    <a:cubicBezTo>
                      <a:pt x="10" y="16"/>
                      <a:pt x="7" y="16"/>
                      <a:pt x="6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1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1"/>
                      <a:pt x="8" y="2"/>
                    </a:cubicBezTo>
                    <a:lnTo>
                      <a:pt x="1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03"/>
              <p:cNvSpPr/>
              <p:nvPr/>
            </p:nvSpPr>
            <p:spPr bwMode="auto">
              <a:xfrm>
                <a:off x="1733924" y="2365479"/>
                <a:ext cx="41010" cy="51946"/>
              </a:xfrm>
              <a:custGeom>
                <a:avLst/>
                <a:gdLst>
                  <a:gd name="T0" fmla="*/ 12 w 13"/>
                  <a:gd name="T1" fmla="*/ 10 h 16"/>
                  <a:gd name="T2" fmla="*/ 11 w 13"/>
                  <a:gd name="T3" fmla="*/ 15 h 16"/>
                  <a:gd name="T4" fmla="*/ 5 w 13"/>
                  <a:gd name="T5" fmla="*/ 14 h 16"/>
                  <a:gd name="T6" fmla="*/ 1 w 13"/>
                  <a:gd name="T7" fmla="*/ 5 h 16"/>
                  <a:gd name="T8" fmla="*/ 2 w 13"/>
                  <a:gd name="T9" fmla="*/ 0 h 16"/>
                  <a:gd name="T10" fmla="*/ 4 w 13"/>
                  <a:gd name="T11" fmla="*/ 0 h 16"/>
                  <a:gd name="T12" fmla="*/ 7 w 13"/>
                  <a:gd name="T13" fmla="*/ 2 h 16"/>
                  <a:gd name="T14" fmla="*/ 12 w 13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2" y="10"/>
                    </a:moveTo>
                    <a:cubicBezTo>
                      <a:pt x="13" y="12"/>
                      <a:pt x="12" y="14"/>
                      <a:pt x="11" y="15"/>
                    </a:cubicBezTo>
                    <a:cubicBezTo>
                      <a:pt x="9" y="16"/>
                      <a:pt x="6" y="15"/>
                      <a:pt x="5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1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2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04"/>
              <p:cNvSpPr/>
              <p:nvPr/>
            </p:nvSpPr>
            <p:spPr bwMode="auto">
              <a:xfrm>
                <a:off x="1681978" y="2317634"/>
                <a:ext cx="51946" cy="45111"/>
              </a:xfrm>
              <a:custGeom>
                <a:avLst/>
                <a:gdLst>
                  <a:gd name="T0" fmla="*/ 14 w 16"/>
                  <a:gd name="T1" fmla="*/ 6 h 14"/>
                  <a:gd name="T2" fmla="*/ 15 w 16"/>
                  <a:gd name="T3" fmla="*/ 12 h 14"/>
                  <a:gd name="T4" fmla="*/ 10 w 16"/>
                  <a:gd name="T5" fmla="*/ 12 h 14"/>
                  <a:gd name="T6" fmla="*/ 2 w 16"/>
                  <a:gd name="T7" fmla="*/ 6 h 14"/>
                  <a:gd name="T8" fmla="*/ 2 w 16"/>
                  <a:gd name="T9" fmla="*/ 1 h 14"/>
                  <a:gd name="T10" fmla="*/ 5 w 16"/>
                  <a:gd name="T11" fmla="*/ 0 h 14"/>
                  <a:gd name="T12" fmla="*/ 7 w 16"/>
                  <a:gd name="T13" fmla="*/ 0 h 14"/>
                  <a:gd name="T14" fmla="*/ 14 w 16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4" y="6"/>
                    </a:moveTo>
                    <a:cubicBezTo>
                      <a:pt x="16" y="8"/>
                      <a:pt x="16" y="10"/>
                      <a:pt x="15" y="12"/>
                    </a:cubicBezTo>
                    <a:cubicBezTo>
                      <a:pt x="14" y="13"/>
                      <a:pt x="11" y="14"/>
                      <a:pt x="10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2"/>
                      <a:pt x="2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0"/>
                      <a:pt x="6" y="0"/>
                      <a:pt x="7" y="0"/>
                    </a:cubicBez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05"/>
              <p:cNvSpPr/>
              <p:nvPr/>
            </p:nvSpPr>
            <p:spPr bwMode="auto">
              <a:xfrm>
                <a:off x="1613628" y="2291662"/>
                <a:ext cx="54680" cy="28707"/>
              </a:xfrm>
              <a:custGeom>
                <a:avLst/>
                <a:gdLst>
                  <a:gd name="T0" fmla="*/ 14 w 17"/>
                  <a:gd name="T1" fmla="*/ 2 h 9"/>
                  <a:gd name="T2" fmla="*/ 17 w 17"/>
                  <a:gd name="T3" fmla="*/ 6 h 9"/>
                  <a:gd name="T4" fmla="*/ 13 w 17"/>
                  <a:gd name="T5" fmla="*/ 9 h 9"/>
                  <a:gd name="T6" fmla="*/ 3 w 17"/>
                  <a:gd name="T7" fmla="*/ 7 h 9"/>
                  <a:gd name="T8" fmla="*/ 0 w 17"/>
                  <a:gd name="T9" fmla="*/ 3 h 9"/>
                  <a:gd name="T10" fmla="*/ 4 w 17"/>
                  <a:gd name="T11" fmla="*/ 0 h 9"/>
                  <a:gd name="T12" fmla="*/ 4 w 17"/>
                  <a:gd name="T13" fmla="*/ 0 h 9"/>
                  <a:gd name="T14" fmla="*/ 14 w 17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6" y="2"/>
                      <a:pt x="17" y="4"/>
                      <a:pt x="17" y="6"/>
                    </a:cubicBezTo>
                    <a:cubicBezTo>
                      <a:pt x="17" y="8"/>
                      <a:pt x="15" y="9"/>
                      <a:pt x="13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06"/>
              <p:cNvSpPr/>
              <p:nvPr/>
            </p:nvSpPr>
            <p:spPr bwMode="auto">
              <a:xfrm>
                <a:off x="1537077" y="2287561"/>
                <a:ext cx="54680" cy="46478"/>
              </a:xfrm>
              <a:custGeom>
                <a:avLst/>
                <a:gdLst>
                  <a:gd name="T0" fmla="*/ 16 w 17"/>
                  <a:gd name="T1" fmla="*/ 3 h 14"/>
                  <a:gd name="T2" fmla="*/ 14 w 17"/>
                  <a:gd name="T3" fmla="*/ 8 h 14"/>
                  <a:gd name="T4" fmla="*/ 6 w 17"/>
                  <a:gd name="T5" fmla="*/ 13 h 14"/>
                  <a:gd name="T6" fmla="*/ 1 w 17"/>
                  <a:gd name="T7" fmla="*/ 11 h 14"/>
                  <a:gd name="T8" fmla="*/ 0 w 17"/>
                  <a:gd name="T9" fmla="*/ 10 h 14"/>
                  <a:gd name="T10" fmla="*/ 2 w 17"/>
                  <a:gd name="T11" fmla="*/ 6 h 14"/>
                  <a:gd name="T12" fmla="*/ 10 w 17"/>
                  <a:gd name="T13" fmla="*/ 1 h 14"/>
                  <a:gd name="T14" fmla="*/ 16 w 1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4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4" y="14"/>
                      <a:pt x="2" y="13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8"/>
                      <a:pt x="1" y="7"/>
                      <a:pt x="2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07"/>
              <p:cNvSpPr/>
              <p:nvPr/>
            </p:nvSpPr>
            <p:spPr bwMode="auto">
              <a:xfrm>
                <a:off x="1504269" y="2407856"/>
                <a:ext cx="38276" cy="54680"/>
              </a:xfrm>
              <a:custGeom>
                <a:avLst/>
                <a:gdLst>
                  <a:gd name="T0" fmla="*/ 11 w 12"/>
                  <a:gd name="T1" fmla="*/ 12 h 17"/>
                  <a:gd name="T2" fmla="*/ 9 w 12"/>
                  <a:gd name="T3" fmla="*/ 16 h 17"/>
                  <a:gd name="T4" fmla="*/ 8 w 12"/>
                  <a:gd name="T5" fmla="*/ 17 h 17"/>
                  <a:gd name="T6" fmla="*/ 4 w 12"/>
                  <a:gd name="T7" fmla="*/ 14 h 17"/>
                  <a:gd name="T8" fmla="*/ 1 w 12"/>
                  <a:gd name="T9" fmla="*/ 5 h 17"/>
                  <a:gd name="T10" fmla="*/ 3 w 12"/>
                  <a:gd name="T11" fmla="*/ 0 h 17"/>
                  <a:gd name="T12" fmla="*/ 8 w 12"/>
                  <a:gd name="T13" fmla="*/ 3 h 17"/>
                  <a:gd name="T14" fmla="*/ 11 w 12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11" y="12"/>
                    </a:moveTo>
                    <a:cubicBezTo>
                      <a:pt x="12" y="13"/>
                      <a:pt x="11" y="16"/>
                      <a:pt x="9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6" y="17"/>
                      <a:pt x="5" y="16"/>
                      <a:pt x="4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5" y="0"/>
                      <a:pt x="7" y="1"/>
                      <a:pt x="8" y="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08"/>
              <p:cNvSpPr/>
              <p:nvPr/>
            </p:nvSpPr>
            <p:spPr bwMode="auto">
              <a:xfrm>
                <a:off x="1501535" y="2339506"/>
                <a:ext cx="35542" cy="54680"/>
              </a:xfrm>
              <a:custGeom>
                <a:avLst/>
                <a:gdLst>
                  <a:gd name="T0" fmla="*/ 7 w 11"/>
                  <a:gd name="T1" fmla="*/ 0 h 17"/>
                  <a:gd name="T2" fmla="*/ 10 w 11"/>
                  <a:gd name="T3" fmla="*/ 5 h 17"/>
                  <a:gd name="T4" fmla="*/ 8 w 11"/>
                  <a:gd name="T5" fmla="*/ 14 h 17"/>
                  <a:gd name="T6" fmla="*/ 3 w 11"/>
                  <a:gd name="T7" fmla="*/ 17 h 17"/>
                  <a:gd name="T8" fmla="*/ 0 w 11"/>
                  <a:gd name="T9" fmla="*/ 13 h 17"/>
                  <a:gd name="T10" fmla="*/ 1 w 11"/>
                  <a:gd name="T11" fmla="*/ 12 h 17"/>
                  <a:gd name="T12" fmla="*/ 3 w 11"/>
                  <a:gd name="T13" fmla="*/ 3 h 17"/>
                  <a:gd name="T14" fmla="*/ 7 w 11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7" y="0"/>
                    </a:moveTo>
                    <a:cubicBezTo>
                      <a:pt x="9" y="1"/>
                      <a:pt x="11" y="3"/>
                      <a:pt x="10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2" y="16"/>
                      <a:pt x="0" y="15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565636" y="4029928"/>
            <a:ext cx="5291084" cy="553810"/>
            <a:chOff x="6565636" y="4029928"/>
            <a:chExt cx="5291084" cy="553810"/>
          </a:xfrm>
        </p:grpSpPr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7212042" y="4060518"/>
              <a:ext cx="4644678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平均情况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+1)/2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次，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58" name="Group 109"/>
            <p:cNvGrpSpPr/>
            <p:nvPr/>
          </p:nvGrpSpPr>
          <p:grpSpPr>
            <a:xfrm>
              <a:off x="6565636" y="4029928"/>
              <a:ext cx="504000" cy="432000"/>
              <a:chOff x="1501535" y="1870628"/>
              <a:chExt cx="924087" cy="714938"/>
            </a:xfrm>
            <a:solidFill>
              <a:srgbClr val="5A327D"/>
            </a:solidFill>
          </p:grpSpPr>
          <p:sp>
            <p:nvSpPr>
              <p:cNvPr id="59" name="Freeform 96"/>
              <p:cNvSpPr/>
              <p:nvPr/>
            </p:nvSpPr>
            <p:spPr bwMode="auto">
              <a:xfrm>
                <a:off x="2034662" y="1884298"/>
                <a:ext cx="390960" cy="701268"/>
              </a:xfrm>
              <a:custGeom>
                <a:avLst/>
                <a:gdLst>
                  <a:gd name="T0" fmla="*/ 286 w 286"/>
                  <a:gd name="T1" fmla="*/ 0 h 513"/>
                  <a:gd name="T2" fmla="*/ 108 w 286"/>
                  <a:gd name="T3" fmla="*/ 513 h 513"/>
                  <a:gd name="T4" fmla="*/ 0 w 286"/>
                  <a:gd name="T5" fmla="*/ 373 h 513"/>
                  <a:gd name="T6" fmla="*/ 286 w 286"/>
                  <a:gd name="T7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13">
                    <a:moveTo>
                      <a:pt x="286" y="0"/>
                    </a:moveTo>
                    <a:lnTo>
                      <a:pt x="108" y="513"/>
                    </a:lnTo>
                    <a:lnTo>
                      <a:pt x="0" y="373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97"/>
              <p:cNvSpPr/>
              <p:nvPr/>
            </p:nvSpPr>
            <p:spPr bwMode="auto">
              <a:xfrm>
                <a:off x="1795438" y="1870628"/>
                <a:ext cx="613780" cy="511255"/>
              </a:xfrm>
              <a:custGeom>
                <a:avLst/>
                <a:gdLst>
                  <a:gd name="T0" fmla="*/ 449 w 449"/>
                  <a:gd name="T1" fmla="*/ 0 h 374"/>
                  <a:gd name="T2" fmla="*/ 163 w 449"/>
                  <a:gd name="T3" fmla="*/ 374 h 374"/>
                  <a:gd name="T4" fmla="*/ 0 w 449"/>
                  <a:gd name="T5" fmla="*/ 308 h 374"/>
                  <a:gd name="T6" fmla="*/ 449 w 449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9" h="374">
                    <a:moveTo>
                      <a:pt x="449" y="0"/>
                    </a:moveTo>
                    <a:lnTo>
                      <a:pt x="163" y="374"/>
                    </a:lnTo>
                    <a:lnTo>
                      <a:pt x="0" y="308"/>
                    </a:lnTo>
                    <a:lnTo>
                      <a:pt x="4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98"/>
              <p:cNvSpPr/>
              <p:nvPr/>
            </p:nvSpPr>
            <p:spPr bwMode="auto">
              <a:xfrm>
                <a:off x="1989551" y="2420159"/>
                <a:ext cx="28707" cy="56047"/>
              </a:xfrm>
              <a:custGeom>
                <a:avLst/>
                <a:gdLst>
                  <a:gd name="T0" fmla="*/ 5 w 9"/>
                  <a:gd name="T1" fmla="*/ 0 h 17"/>
                  <a:gd name="T2" fmla="*/ 8 w 9"/>
                  <a:gd name="T3" fmla="*/ 4 h 17"/>
                  <a:gd name="T4" fmla="*/ 7 w 9"/>
                  <a:gd name="T5" fmla="*/ 14 h 17"/>
                  <a:gd name="T6" fmla="*/ 3 w 9"/>
                  <a:gd name="T7" fmla="*/ 17 h 17"/>
                  <a:gd name="T8" fmla="*/ 0 w 9"/>
                  <a:gd name="T9" fmla="*/ 13 h 17"/>
                  <a:gd name="T10" fmla="*/ 0 w 9"/>
                  <a:gd name="T11" fmla="*/ 13 h 17"/>
                  <a:gd name="T12" fmla="*/ 1 w 9"/>
                  <a:gd name="T13" fmla="*/ 3 h 17"/>
                  <a:gd name="T14" fmla="*/ 5 w 9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7" y="0"/>
                      <a:pt x="9" y="2"/>
                      <a:pt x="8" y="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1" y="17"/>
                      <a:pt x="0" y="15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99"/>
              <p:cNvSpPr/>
              <p:nvPr/>
            </p:nvSpPr>
            <p:spPr bwMode="auto">
              <a:xfrm>
                <a:off x="1947175" y="2491243"/>
                <a:ext cx="51946" cy="46478"/>
              </a:xfrm>
              <a:custGeom>
                <a:avLst/>
                <a:gdLst>
                  <a:gd name="T0" fmla="*/ 15 w 16"/>
                  <a:gd name="T1" fmla="*/ 2 h 14"/>
                  <a:gd name="T2" fmla="*/ 14 w 16"/>
                  <a:gd name="T3" fmla="*/ 7 h 14"/>
                  <a:gd name="T4" fmla="*/ 6 w 16"/>
                  <a:gd name="T5" fmla="*/ 13 h 14"/>
                  <a:gd name="T6" fmla="*/ 1 w 16"/>
                  <a:gd name="T7" fmla="*/ 12 h 14"/>
                  <a:gd name="T8" fmla="*/ 0 w 16"/>
                  <a:gd name="T9" fmla="*/ 10 h 14"/>
                  <a:gd name="T10" fmla="*/ 2 w 16"/>
                  <a:gd name="T11" fmla="*/ 7 h 14"/>
                  <a:gd name="T12" fmla="*/ 9 w 16"/>
                  <a:gd name="T13" fmla="*/ 1 h 14"/>
                  <a:gd name="T14" fmla="*/ 15 w 16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6" y="4"/>
                      <a:pt x="16" y="6"/>
                      <a:pt x="14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2" y="14"/>
                      <a:pt x="1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3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00"/>
              <p:cNvSpPr/>
              <p:nvPr/>
            </p:nvSpPr>
            <p:spPr bwMode="auto">
              <a:xfrm>
                <a:off x="1881559" y="2524050"/>
                <a:ext cx="58781" cy="28707"/>
              </a:xfrm>
              <a:custGeom>
                <a:avLst/>
                <a:gdLst>
                  <a:gd name="T0" fmla="*/ 14 w 18"/>
                  <a:gd name="T1" fmla="*/ 1 h 9"/>
                  <a:gd name="T2" fmla="*/ 17 w 18"/>
                  <a:gd name="T3" fmla="*/ 5 h 9"/>
                  <a:gd name="T4" fmla="*/ 13 w 18"/>
                  <a:gd name="T5" fmla="*/ 9 h 9"/>
                  <a:gd name="T6" fmla="*/ 4 w 18"/>
                  <a:gd name="T7" fmla="*/ 8 h 9"/>
                  <a:gd name="T8" fmla="*/ 0 w 18"/>
                  <a:gd name="T9" fmla="*/ 3 h 9"/>
                  <a:gd name="T10" fmla="*/ 4 w 18"/>
                  <a:gd name="T11" fmla="*/ 0 h 9"/>
                  <a:gd name="T12" fmla="*/ 4 w 18"/>
                  <a:gd name="T13" fmla="*/ 0 h 9"/>
                  <a:gd name="T14" fmla="*/ 14 w 1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6" y="1"/>
                      <a:pt x="18" y="3"/>
                      <a:pt x="17" y="5"/>
                    </a:cubicBezTo>
                    <a:cubicBezTo>
                      <a:pt x="17" y="7"/>
                      <a:pt x="15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1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01"/>
              <p:cNvSpPr/>
              <p:nvPr/>
            </p:nvSpPr>
            <p:spPr bwMode="auto">
              <a:xfrm>
                <a:off x="1817310" y="2485775"/>
                <a:ext cx="51946" cy="45111"/>
              </a:xfrm>
              <a:custGeom>
                <a:avLst/>
                <a:gdLst>
                  <a:gd name="T0" fmla="*/ 15 w 16"/>
                  <a:gd name="T1" fmla="*/ 12 h 14"/>
                  <a:gd name="T2" fmla="*/ 9 w 16"/>
                  <a:gd name="T3" fmla="*/ 13 h 14"/>
                  <a:gd name="T4" fmla="*/ 2 w 16"/>
                  <a:gd name="T5" fmla="*/ 6 h 14"/>
                  <a:gd name="T6" fmla="*/ 2 w 16"/>
                  <a:gd name="T7" fmla="*/ 1 h 14"/>
                  <a:gd name="T8" fmla="*/ 4 w 16"/>
                  <a:gd name="T9" fmla="*/ 0 h 14"/>
                  <a:gd name="T10" fmla="*/ 7 w 16"/>
                  <a:gd name="T11" fmla="*/ 1 h 14"/>
                  <a:gd name="T12" fmla="*/ 14 w 16"/>
                  <a:gd name="T13" fmla="*/ 7 h 14"/>
                  <a:gd name="T14" fmla="*/ 15 w 16"/>
                  <a:gd name="T1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12"/>
                    </a:moveTo>
                    <a:cubicBezTo>
                      <a:pt x="13" y="14"/>
                      <a:pt x="11" y="14"/>
                      <a:pt x="9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8"/>
                      <a:pt x="16" y="11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02"/>
              <p:cNvSpPr/>
              <p:nvPr/>
            </p:nvSpPr>
            <p:spPr bwMode="auto">
              <a:xfrm>
                <a:off x="1774933" y="2429728"/>
                <a:ext cx="46478" cy="51946"/>
              </a:xfrm>
              <a:custGeom>
                <a:avLst/>
                <a:gdLst>
                  <a:gd name="T0" fmla="*/ 13 w 14"/>
                  <a:gd name="T1" fmla="*/ 10 h 16"/>
                  <a:gd name="T2" fmla="*/ 11 w 14"/>
                  <a:gd name="T3" fmla="*/ 15 h 16"/>
                  <a:gd name="T4" fmla="*/ 6 w 14"/>
                  <a:gd name="T5" fmla="*/ 14 h 16"/>
                  <a:gd name="T6" fmla="*/ 1 w 14"/>
                  <a:gd name="T7" fmla="*/ 5 h 16"/>
                  <a:gd name="T8" fmla="*/ 3 w 14"/>
                  <a:gd name="T9" fmla="*/ 0 h 16"/>
                  <a:gd name="T10" fmla="*/ 5 w 14"/>
                  <a:gd name="T11" fmla="*/ 0 h 16"/>
                  <a:gd name="T12" fmla="*/ 8 w 14"/>
                  <a:gd name="T13" fmla="*/ 2 h 16"/>
                  <a:gd name="T14" fmla="*/ 13 w 14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0"/>
                    </a:moveTo>
                    <a:cubicBezTo>
                      <a:pt x="14" y="12"/>
                      <a:pt x="13" y="14"/>
                      <a:pt x="11" y="15"/>
                    </a:cubicBezTo>
                    <a:cubicBezTo>
                      <a:pt x="10" y="16"/>
                      <a:pt x="7" y="16"/>
                      <a:pt x="6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1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1"/>
                      <a:pt x="8" y="2"/>
                    </a:cubicBezTo>
                    <a:lnTo>
                      <a:pt x="1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103"/>
              <p:cNvSpPr/>
              <p:nvPr/>
            </p:nvSpPr>
            <p:spPr bwMode="auto">
              <a:xfrm>
                <a:off x="1733924" y="2365479"/>
                <a:ext cx="41010" cy="51946"/>
              </a:xfrm>
              <a:custGeom>
                <a:avLst/>
                <a:gdLst>
                  <a:gd name="T0" fmla="*/ 12 w 13"/>
                  <a:gd name="T1" fmla="*/ 10 h 16"/>
                  <a:gd name="T2" fmla="*/ 11 w 13"/>
                  <a:gd name="T3" fmla="*/ 15 h 16"/>
                  <a:gd name="T4" fmla="*/ 5 w 13"/>
                  <a:gd name="T5" fmla="*/ 14 h 16"/>
                  <a:gd name="T6" fmla="*/ 1 w 13"/>
                  <a:gd name="T7" fmla="*/ 5 h 16"/>
                  <a:gd name="T8" fmla="*/ 2 w 13"/>
                  <a:gd name="T9" fmla="*/ 0 h 16"/>
                  <a:gd name="T10" fmla="*/ 4 w 13"/>
                  <a:gd name="T11" fmla="*/ 0 h 16"/>
                  <a:gd name="T12" fmla="*/ 7 w 13"/>
                  <a:gd name="T13" fmla="*/ 2 h 16"/>
                  <a:gd name="T14" fmla="*/ 12 w 13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2" y="10"/>
                    </a:moveTo>
                    <a:cubicBezTo>
                      <a:pt x="13" y="12"/>
                      <a:pt x="12" y="14"/>
                      <a:pt x="11" y="15"/>
                    </a:cubicBezTo>
                    <a:cubicBezTo>
                      <a:pt x="9" y="16"/>
                      <a:pt x="6" y="15"/>
                      <a:pt x="5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1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2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104"/>
              <p:cNvSpPr/>
              <p:nvPr/>
            </p:nvSpPr>
            <p:spPr bwMode="auto">
              <a:xfrm>
                <a:off x="1681978" y="2317634"/>
                <a:ext cx="51946" cy="45111"/>
              </a:xfrm>
              <a:custGeom>
                <a:avLst/>
                <a:gdLst>
                  <a:gd name="T0" fmla="*/ 14 w 16"/>
                  <a:gd name="T1" fmla="*/ 6 h 14"/>
                  <a:gd name="T2" fmla="*/ 15 w 16"/>
                  <a:gd name="T3" fmla="*/ 12 h 14"/>
                  <a:gd name="T4" fmla="*/ 10 w 16"/>
                  <a:gd name="T5" fmla="*/ 12 h 14"/>
                  <a:gd name="T6" fmla="*/ 2 w 16"/>
                  <a:gd name="T7" fmla="*/ 6 h 14"/>
                  <a:gd name="T8" fmla="*/ 2 w 16"/>
                  <a:gd name="T9" fmla="*/ 1 h 14"/>
                  <a:gd name="T10" fmla="*/ 5 w 16"/>
                  <a:gd name="T11" fmla="*/ 0 h 14"/>
                  <a:gd name="T12" fmla="*/ 7 w 16"/>
                  <a:gd name="T13" fmla="*/ 0 h 14"/>
                  <a:gd name="T14" fmla="*/ 14 w 16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4" y="6"/>
                    </a:moveTo>
                    <a:cubicBezTo>
                      <a:pt x="16" y="8"/>
                      <a:pt x="16" y="10"/>
                      <a:pt x="15" y="12"/>
                    </a:cubicBezTo>
                    <a:cubicBezTo>
                      <a:pt x="14" y="13"/>
                      <a:pt x="11" y="14"/>
                      <a:pt x="10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2"/>
                      <a:pt x="2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0"/>
                      <a:pt x="6" y="0"/>
                      <a:pt x="7" y="0"/>
                    </a:cubicBez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105"/>
              <p:cNvSpPr/>
              <p:nvPr/>
            </p:nvSpPr>
            <p:spPr bwMode="auto">
              <a:xfrm>
                <a:off x="1613628" y="2291662"/>
                <a:ext cx="54680" cy="28707"/>
              </a:xfrm>
              <a:custGeom>
                <a:avLst/>
                <a:gdLst>
                  <a:gd name="T0" fmla="*/ 14 w 17"/>
                  <a:gd name="T1" fmla="*/ 2 h 9"/>
                  <a:gd name="T2" fmla="*/ 17 w 17"/>
                  <a:gd name="T3" fmla="*/ 6 h 9"/>
                  <a:gd name="T4" fmla="*/ 13 w 17"/>
                  <a:gd name="T5" fmla="*/ 9 h 9"/>
                  <a:gd name="T6" fmla="*/ 3 w 17"/>
                  <a:gd name="T7" fmla="*/ 7 h 9"/>
                  <a:gd name="T8" fmla="*/ 0 w 17"/>
                  <a:gd name="T9" fmla="*/ 3 h 9"/>
                  <a:gd name="T10" fmla="*/ 4 w 17"/>
                  <a:gd name="T11" fmla="*/ 0 h 9"/>
                  <a:gd name="T12" fmla="*/ 4 w 17"/>
                  <a:gd name="T13" fmla="*/ 0 h 9"/>
                  <a:gd name="T14" fmla="*/ 14 w 17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6" y="2"/>
                      <a:pt x="17" y="4"/>
                      <a:pt x="17" y="6"/>
                    </a:cubicBezTo>
                    <a:cubicBezTo>
                      <a:pt x="17" y="8"/>
                      <a:pt x="15" y="9"/>
                      <a:pt x="13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106"/>
              <p:cNvSpPr/>
              <p:nvPr/>
            </p:nvSpPr>
            <p:spPr bwMode="auto">
              <a:xfrm>
                <a:off x="1537077" y="2287561"/>
                <a:ext cx="54680" cy="46478"/>
              </a:xfrm>
              <a:custGeom>
                <a:avLst/>
                <a:gdLst>
                  <a:gd name="T0" fmla="*/ 16 w 17"/>
                  <a:gd name="T1" fmla="*/ 3 h 14"/>
                  <a:gd name="T2" fmla="*/ 14 w 17"/>
                  <a:gd name="T3" fmla="*/ 8 h 14"/>
                  <a:gd name="T4" fmla="*/ 6 w 17"/>
                  <a:gd name="T5" fmla="*/ 13 h 14"/>
                  <a:gd name="T6" fmla="*/ 1 w 17"/>
                  <a:gd name="T7" fmla="*/ 11 h 14"/>
                  <a:gd name="T8" fmla="*/ 0 w 17"/>
                  <a:gd name="T9" fmla="*/ 10 h 14"/>
                  <a:gd name="T10" fmla="*/ 2 w 17"/>
                  <a:gd name="T11" fmla="*/ 6 h 14"/>
                  <a:gd name="T12" fmla="*/ 10 w 17"/>
                  <a:gd name="T13" fmla="*/ 1 h 14"/>
                  <a:gd name="T14" fmla="*/ 16 w 1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4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4" y="14"/>
                      <a:pt x="2" y="13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8"/>
                      <a:pt x="1" y="7"/>
                      <a:pt x="2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107"/>
              <p:cNvSpPr/>
              <p:nvPr/>
            </p:nvSpPr>
            <p:spPr bwMode="auto">
              <a:xfrm>
                <a:off x="1504269" y="2407856"/>
                <a:ext cx="38276" cy="54680"/>
              </a:xfrm>
              <a:custGeom>
                <a:avLst/>
                <a:gdLst>
                  <a:gd name="T0" fmla="*/ 11 w 12"/>
                  <a:gd name="T1" fmla="*/ 12 h 17"/>
                  <a:gd name="T2" fmla="*/ 9 w 12"/>
                  <a:gd name="T3" fmla="*/ 16 h 17"/>
                  <a:gd name="T4" fmla="*/ 8 w 12"/>
                  <a:gd name="T5" fmla="*/ 17 h 17"/>
                  <a:gd name="T6" fmla="*/ 4 w 12"/>
                  <a:gd name="T7" fmla="*/ 14 h 17"/>
                  <a:gd name="T8" fmla="*/ 1 w 12"/>
                  <a:gd name="T9" fmla="*/ 5 h 17"/>
                  <a:gd name="T10" fmla="*/ 3 w 12"/>
                  <a:gd name="T11" fmla="*/ 0 h 17"/>
                  <a:gd name="T12" fmla="*/ 8 w 12"/>
                  <a:gd name="T13" fmla="*/ 3 h 17"/>
                  <a:gd name="T14" fmla="*/ 11 w 12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11" y="12"/>
                    </a:moveTo>
                    <a:cubicBezTo>
                      <a:pt x="12" y="13"/>
                      <a:pt x="11" y="16"/>
                      <a:pt x="9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6" y="17"/>
                      <a:pt x="5" y="16"/>
                      <a:pt x="4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5" y="0"/>
                      <a:pt x="7" y="1"/>
                      <a:pt x="8" y="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108"/>
              <p:cNvSpPr/>
              <p:nvPr/>
            </p:nvSpPr>
            <p:spPr bwMode="auto">
              <a:xfrm>
                <a:off x="1501535" y="2339506"/>
                <a:ext cx="35542" cy="54680"/>
              </a:xfrm>
              <a:custGeom>
                <a:avLst/>
                <a:gdLst>
                  <a:gd name="T0" fmla="*/ 7 w 11"/>
                  <a:gd name="T1" fmla="*/ 0 h 17"/>
                  <a:gd name="T2" fmla="*/ 10 w 11"/>
                  <a:gd name="T3" fmla="*/ 5 h 17"/>
                  <a:gd name="T4" fmla="*/ 8 w 11"/>
                  <a:gd name="T5" fmla="*/ 14 h 17"/>
                  <a:gd name="T6" fmla="*/ 3 w 11"/>
                  <a:gd name="T7" fmla="*/ 17 h 17"/>
                  <a:gd name="T8" fmla="*/ 0 w 11"/>
                  <a:gd name="T9" fmla="*/ 13 h 17"/>
                  <a:gd name="T10" fmla="*/ 1 w 11"/>
                  <a:gd name="T11" fmla="*/ 12 h 17"/>
                  <a:gd name="T12" fmla="*/ 3 w 11"/>
                  <a:gd name="T13" fmla="*/ 3 h 17"/>
                  <a:gd name="T14" fmla="*/ 7 w 11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7" y="0"/>
                    </a:moveTo>
                    <a:cubicBezTo>
                      <a:pt x="9" y="1"/>
                      <a:pt x="11" y="3"/>
                      <a:pt x="10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2" y="16"/>
                      <a:pt x="0" y="15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1" grpId="0" bldLvl="0" animBg="1"/>
      <p:bldP spid="2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2.1.3  最好、最坏和平均情况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38168" y="1620671"/>
            <a:ext cx="10654672" cy="523220"/>
            <a:chOff x="638168" y="1620671"/>
            <a:chExt cx="10654672" cy="523220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1298922" y="1620671"/>
              <a:ext cx="9993918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最好情况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：不能代表算法的效率，当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出现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概率较大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时分析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Freeform 84"/>
            <p:cNvSpPr/>
            <p:nvPr/>
          </p:nvSpPr>
          <p:spPr bwMode="auto">
            <a:xfrm>
              <a:off x="638168" y="1702281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8168" y="2272032"/>
            <a:ext cx="9801231" cy="523220"/>
            <a:chOff x="638168" y="2272032"/>
            <a:chExt cx="9801231" cy="523220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98922" y="2272032"/>
              <a:ext cx="9140477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最坏情况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最坏能坏到什么程度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实时系统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需要分析</a:t>
              </a:r>
              <a:endPara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84"/>
            <p:cNvSpPr/>
            <p:nvPr/>
          </p:nvSpPr>
          <p:spPr bwMode="auto">
            <a:xfrm>
              <a:off x="638168" y="2330782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8168" y="2923393"/>
            <a:ext cx="10151752" cy="523220"/>
            <a:chOff x="638168" y="2923393"/>
            <a:chExt cx="10151752" cy="523220"/>
          </a:xfrm>
        </p:grpSpPr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1298922" y="2923393"/>
              <a:ext cx="9490998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平均情况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已知输入数据分布情况，通常假设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等概率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分布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Freeform 84"/>
            <p:cNvSpPr/>
            <p:nvPr/>
          </p:nvSpPr>
          <p:spPr bwMode="auto">
            <a:xfrm>
              <a:off x="638168" y="2959283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8" name="Rectangle 11"/>
          <p:cNvSpPr/>
          <p:nvPr/>
        </p:nvSpPr>
        <p:spPr>
          <a:xfrm>
            <a:off x="412200" y="5237798"/>
            <a:ext cx="11340000" cy="7200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500"/>
              </a:lnSpc>
            </a:pP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如果算法的时间代价与输入数据有关，则需要分析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最好情况</a:t>
            </a: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最坏情况</a:t>
            </a:r>
            <a:r>
              <a:rPr kumimoji="1"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平均情况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2.1.4  非递归算法的时间复杂度分析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03580" y="943610"/>
            <a:ext cx="95192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例2.6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 分析例2.2中起泡排序算法的时间复杂度。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04327" y="2309385"/>
            <a:ext cx="3411067" cy="497205"/>
            <a:chOff x="6469140" y="2267181"/>
            <a:chExt cx="3411067" cy="497205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2813535" cy="497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比较次数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04327" y="2822714"/>
            <a:ext cx="4122175" cy="497205"/>
            <a:chOff x="6469140" y="2267181"/>
            <a:chExt cx="4122175" cy="497205"/>
          </a:xfrm>
        </p:grpSpPr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3524643" cy="497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移动次数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5898" y="1617866"/>
            <a:ext cx="4341433" cy="570865"/>
            <a:chOff x="607943" y="923176"/>
            <a:chExt cx="4341433" cy="570865"/>
          </a:xfrm>
        </p:grpSpPr>
        <p:sp>
          <p:nvSpPr>
            <p:cNvPr id="73" name="Text Box 6"/>
            <p:cNvSpPr txBox="1">
              <a:spLocks noChangeArrowheads="1"/>
            </p:cNvSpPr>
            <p:nvPr/>
          </p:nvSpPr>
          <p:spPr bwMode="auto">
            <a:xfrm>
              <a:off x="1064932" y="923176"/>
              <a:ext cx="3884444" cy="570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最好情况：正序</a:t>
              </a:r>
            </a:p>
          </p:txBody>
        </p:sp>
        <p:grpSp>
          <p:nvGrpSpPr>
            <p:cNvPr id="74" name="Group 36"/>
            <p:cNvGrpSpPr/>
            <p:nvPr/>
          </p:nvGrpSpPr>
          <p:grpSpPr>
            <a:xfrm>
              <a:off x="607943" y="1053200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75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6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7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78" name="TextBox 28"/>
          <p:cNvSpPr txBox="1"/>
          <p:nvPr/>
        </p:nvSpPr>
        <p:spPr>
          <a:xfrm>
            <a:off x="4210662" y="1684933"/>
            <a:ext cx="100946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774505" y="3431426"/>
            <a:ext cx="4341433" cy="570865"/>
            <a:chOff x="607943" y="923176"/>
            <a:chExt cx="4341433" cy="570865"/>
          </a:xfrm>
        </p:grpSpPr>
        <p:sp>
          <p:nvSpPr>
            <p:cNvPr id="80" name="Text Box 6"/>
            <p:cNvSpPr txBox="1">
              <a:spLocks noChangeArrowheads="1"/>
            </p:cNvSpPr>
            <p:nvPr/>
          </p:nvSpPr>
          <p:spPr bwMode="auto">
            <a:xfrm>
              <a:off x="1064932" y="923176"/>
              <a:ext cx="3884444" cy="570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最坏情况：逆序</a:t>
              </a:r>
            </a:p>
          </p:txBody>
        </p:sp>
        <p:grpSp>
          <p:nvGrpSpPr>
            <p:cNvPr id="81" name="Group 36"/>
            <p:cNvGrpSpPr/>
            <p:nvPr/>
          </p:nvGrpSpPr>
          <p:grpSpPr>
            <a:xfrm>
              <a:off x="607943" y="1053200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82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3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4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85" name="TextBox 60"/>
          <p:cNvSpPr txBox="1"/>
          <p:nvPr/>
        </p:nvSpPr>
        <p:spPr>
          <a:xfrm>
            <a:off x="4195159" y="3494677"/>
            <a:ext cx="100946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baseline="300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187898" y="3985612"/>
            <a:ext cx="4873177" cy="914910"/>
            <a:chOff x="1039943" y="3290922"/>
            <a:chExt cx="4873177" cy="914910"/>
          </a:xfrm>
        </p:grpSpPr>
        <p:grpSp>
          <p:nvGrpSpPr>
            <p:cNvPr id="87" name="组合 86"/>
            <p:cNvGrpSpPr/>
            <p:nvPr/>
          </p:nvGrpSpPr>
          <p:grpSpPr>
            <a:xfrm>
              <a:off x="1039943" y="3503312"/>
              <a:ext cx="4873177" cy="495816"/>
              <a:chOff x="6469140" y="2267181"/>
              <a:chExt cx="4873177" cy="495816"/>
            </a:xfrm>
          </p:grpSpPr>
          <p:sp>
            <p:nvSpPr>
              <p:cNvPr id="90" name="Text Box 5"/>
              <p:cNvSpPr txBox="1">
                <a:spLocks noChangeArrowheads="1"/>
              </p:cNvSpPr>
              <p:nvPr/>
            </p:nvSpPr>
            <p:spPr bwMode="auto">
              <a:xfrm>
                <a:off x="7066672" y="2267181"/>
                <a:ext cx="4275645" cy="495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10000"/>
                  </a:lnSpc>
                  <a:spcBef>
                    <a:spcPct val="20000"/>
                  </a:spcBef>
                  <a:buSzPct val="85000"/>
                </a:pPr>
                <a:r>
                  <a:rPr kumimoji="1" lang="zh-CN" altLang="en-US" sz="2400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比较次数</a:t>
                </a:r>
                <a:r>
                  <a:rPr kumimoji="1"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：    </a:t>
                </a:r>
                <a:r>
                  <a:rPr kumimoji="1" lang="en-US" altLang="zh-CN" sz="2400" i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kumimoji="1"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次      </a:t>
                </a:r>
                <a:endPara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Freeform 84"/>
              <p:cNvSpPr/>
              <p:nvPr/>
            </p:nvSpPr>
            <p:spPr bwMode="auto">
              <a:xfrm>
                <a:off x="6469140" y="2321240"/>
                <a:ext cx="432000" cy="360000"/>
              </a:xfrm>
              <a:custGeom>
                <a:avLst/>
                <a:gdLst>
                  <a:gd name="T0" fmla="*/ 180 w 202"/>
                  <a:gd name="T1" fmla="*/ 16 h 171"/>
                  <a:gd name="T2" fmla="*/ 140 w 202"/>
                  <a:gd name="T3" fmla="*/ 0 h 171"/>
                  <a:gd name="T4" fmla="*/ 100 w 202"/>
                  <a:gd name="T5" fmla="*/ 16 h 171"/>
                  <a:gd name="T6" fmla="*/ 51 w 202"/>
                  <a:gd name="T7" fmla="*/ 66 h 171"/>
                  <a:gd name="T8" fmla="*/ 17 w 202"/>
                  <a:gd name="T9" fmla="*/ 100 h 171"/>
                  <a:gd name="T10" fmla="*/ 17 w 202"/>
                  <a:gd name="T11" fmla="*/ 159 h 171"/>
                  <a:gd name="T12" fmla="*/ 46 w 202"/>
                  <a:gd name="T13" fmla="*/ 171 h 171"/>
                  <a:gd name="T14" fmla="*/ 76 w 202"/>
                  <a:gd name="T15" fmla="*/ 158 h 171"/>
                  <a:gd name="T16" fmla="*/ 138 w 202"/>
                  <a:gd name="T17" fmla="*/ 96 h 171"/>
                  <a:gd name="T18" fmla="*/ 138 w 202"/>
                  <a:gd name="T19" fmla="*/ 96 h 171"/>
                  <a:gd name="T20" fmla="*/ 160 w 202"/>
                  <a:gd name="T21" fmla="*/ 75 h 171"/>
                  <a:gd name="T22" fmla="*/ 168 w 202"/>
                  <a:gd name="T23" fmla="*/ 54 h 171"/>
                  <a:gd name="T24" fmla="*/ 160 w 202"/>
                  <a:gd name="T25" fmla="*/ 33 h 171"/>
                  <a:gd name="T26" fmla="*/ 118 w 202"/>
                  <a:gd name="T27" fmla="*/ 34 h 171"/>
                  <a:gd name="T28" fmla="*/ 43 w 202"/>
                  <a:gd name="T29" fmla="*/ 109 h 171"/>
                  <a:gd name="T30" fmla="*/ 43 w 202"/>
                  <a:gd name="T31" fmla="*/ 117 h 171"/>
                  <a:gd name="T32" fmla="*/ 47 w 202"/>
                  <a:gd name="T33" fmla="*/ 119 h 171"/>
                  <a:gd name="T34" fmla="*/ 51 w 202"/>
                  <a:gd name="T35" fmla="*/ 117 h 171"/>
                  <a:gd name="T36" fmla="*/ 127 w 202"/>
                  <a:gd name="T37" fmla="*/ 42 h 171"/>
                  <a:gd name="T38" fmla="*/ 152 w 202"/>
                  <a:gd name="T39" fmla="*/ 41 h 171"/>
                  <a:gd name="T40" fmla="*/ 157 w 202"/>
                  <a:gd name="T41" fmla="*/ 54 h 171"/>
                  <a:gd name="T42" fmla="*/ 151 w 202"/>
                  <a:gd name="T43" fmla="*/ 67 h 171"/>
                  <a:gd name="T44" fmla="*/ 129 w 202"/>
                  <a:gd name="T45" fmla="*/ 89 h 171"/>
                  <a:gd name="T46" fmla="*/ 129 w 202"/>
                  <a:gd name="T47" fmla="*/ 89 h 171"/>
                  <a:gd name="T48" fmla="*/ 68 w 202"/>
                  <a:gd name="T49" fmla="*/ 150 h 171"/>
                  <a:gd name="T50" fmla="*/ 25 w 202"/>
                  <a:gd name="T51" fmla="*/ 151 h 171"/>
                  <a:gd name="T52" fmla="*/ 25 w 202"/>
                  <a:gd name="T53" fmla="*/ 108 h 171"/>
                  <a:gd name="T54" fmla="*/ 29 w 202"/>
                  <a:gd name="T55" fmla="*/ 104 h 171"/>
                  <a:gd name="T56" fmla="*/ 29 w 202"/>
                  <a:gd name="T57" fmla="*/ 104 h 171"/>
                  <a:gd name="T58" fmla="*/ 109 w 202"/>
                  <a:gd name="T59" fmla="*/ 25 h 171"/>
                  <a:gd name="T60" fmla="*/ 140 w 202"/>
                  <a:gd name="T61" fmla="*/ 11 h 171"/>
                  <a:gd name="T62" fmla="*/ 172 w 202"/>
                  <a:gd name="T63" fmla="*/ 24 h 171"/>
                  <a:gd name="T64" fmla="*/ 172 w 202"/>
                  <a:gd name="T65" fmla="*/ 88 h 171"/>
                  <a:gd name="T66" fmla="*/ 106 w 202"/>
                  <a:gd name="T67" fmla="*/ 153 h 171"/>
                  <a:gd name="T68" fmla="*/ 106 w 202"/>
                  <a:gd name="T69" fmla="*/ 161 h 171"/>
                  <a:gd name="T70" fmla="*/ 110 w 202"/>
                  <a:gd name="T71" fmla="*/ 163 h 171"/>
                  <a:gd name="T72" fmla="*/ 115 w 202"/>
                  <a:gd name="T73" fmla="*/ 161 h 171"/>
                  <a:gd name="T74" fmla="*/ 180 w 202"/>
                  <a:gd name="T75" fmla="*/ 96 h 171"/>
                  <a:gd name="T76" fmla="*/ 180 w 202"/>
                  <a:gd name="T77" fmla="*/ 1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2" h="171">
                    <a:moveTo>
                      <a:pt x="180" y="16"/>
                    </a:moveTo>
                    <a:cubicBezTo>
                      <a:pt x="170" y="5"/>
                      <a:pt x="155" y="0"/>
                      <a:pt x="140" y="0"/>
                    </a:cubicBezTo>
                    <a:cubicBezTo>
                      <a:pt x="125" y="0"/>
                      <a:pt x="111" y="6"/>
                      <a:pt x="100" y="1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1" y="116"/>
                      <a:pt x="0" y="143"/>
                      <a:pt x="17" y="159"/>
                    </a:cubicBezTo>
                    <a:cubicBezTo>
                      <a:pt x="25" y="167"/>
                      <a:pt x="35" y="171"/>
                      <a:pt x="46" y="171"/>
                    </a:cubicBezTo>
                    <a:cubicBezTo>
                      <a:pt x="57" y="171"/>
                      <a:pt x="68" y="167"/>
                      <a:pt x="76" y="158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60" y="75"/>
                      <a:pt x="160" y="75"/>
                      <a:pt x="160" y="75"/>
                    </a:cubicBezTo>
                    <a:cubicBezTo>
                      <a:pt x="165" y="69"/>
                      <a:pt x="168" y="62"/>
                      <a:pt x="168" y="54"/>
                    </a:cubicBezTo>
                    <a:cubicBezTo>
                      <a:pt x="169" y="46"/>
                      <a:pt x="166" y="39"/>
                      <a:pt x="160" y="33"/>
                    </a:cubicBezTo>
                    <a:cubicBezTo>
                      <a:pt x="149" y="22"/>
                      <a:pt x="130" y="22"/>
                      <a:pt x="118" y="34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1" y="111"/>
                      <a:pt x="41" y="115"/>
                      <a:pt x="43" y="117"/>
                    </a:cubicBezTo>
                    <a:cubicBezTo>
                      <a:pt x="44" y="118"/>
                      <a:pt x="46" y="119"/>
                      <a:pt x="47" y="119"/>
                    </a:cubicBezTo>
                    <a:cubicBezTo>
                      <a:pt x="49" y="119"/>
                      <a:pt x="50" y="118"/>
                      <a:pt x="51" y="117"/>
                    </a:cubicBezTo>
                    <a:cubicBezTo>
                      <a:pt x="127" y="42"/>
                      <a:pt x="127" y="42"/>
                      <a:pt x="127" y="42"/>
                    </a:cubicBezTo>
                    <a:cubicBezTo>
                      <a:pt x="134" y="35"/>
                      <a:pt x="145" y="35"/>
                      <a:pt x="152" y="41"/>
                    </a:cubicBezTo>
                    <a:cubicBezTo>
                      <a:pt x="155" y="45"/>
                      <a:pt x="157" y="49"/>
                      <a:pt x="157" y="54"/>
                    </a:cubicBezTo>
                    <a:cubicBezTo>
                      <a:pt x="157" y="59"/>
                      <a:pt x="155" y="63"/>
                      <a:pt x="151" y="67"/>
                    </a:cubicBezTo>
                    <a:cubicBezTo>
                      <a:pt x="129" y="89"/>
                      <a:pt x="129" y="89"/>
                      <a:pt x="129" y="89"/>
                    </a:cubicBezTo>
                    <a:cubicBezTo>
                      <a:pt x="129" y="89"/>
                      <a:pt x="129" y="89"/>
                      <a:pt x="129" y="89"/>
                    </a:cubicBezTo>
                    <a:cubicBezTo>
                      <a:pt x="68" y="150"/>
                      <a:pt x="68" y="150"/>
                      <a:pt x="68" y="150"/>
                    </a:cubicBezTo>
                    <a:cubicBezTo>
                      <a:pt x="56" y="162"/>
                      <a:pt x="36" y="163"/>
                      <a:pt x="25" y="151"/>
                    </a:cubicBezTo>
                    <a:cubicBezTo>
                      <a:pt x="13" y="139"/>
                      <a:pt x="13" y="120"/>
                      <a:pt x="25" y="108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109" y="25"/>
                      <a:pt x="109" y="25"/>
                      <a:pt x="109" y="25"/>
                    </a:cubicBezTo>
                    <a:cubicBezTo>
                      <a:pt x="117" y="16"/>
                      <a:pt x="128" y="11"/>
                      <a:pt x="140" y="11"/>
                    </a:cubicBezTo>
                    <a:cubicBezTo>
                      <a:pt x="152" y="11"/>
                      <a:pt x="164" y="16"/>
                      <a:pt x="172" y="24"/>
                    </a:cubicBezTo>
                    <a:cubicBezTo>
                      <a:pt x="190" y="42"/>
                      <a:pt x="189" y="70"/>
                      <a:pt x="172" y="88"/>
                    </a:cubicBezTo>
                    <a:cubicBezTo>
                      <a:pt x="106" y="153"/>
                      <a:pt x="106" y="153"/>
                      <a:pt x="106" y="153"/>
                    </a:cubicBezTo>
                    <a:cubicBezTo>
                      <a:pt x="104" y="155"/>
                      <a:pt x="104" y="159"/>
                      <a:pt x="106" y="161"/>
                    </a:cubicBezTo>
                    <a:cubicBezTo>
                      <a:pt x="108" y="162"/>
                      <a:pt x="109" y="163"/>
                      <a:pt x="110" y="163"/>
                    </a:cubicBezTo>
                    <a:cubicBezTo>
                      <a:pt x="112" y="163"/>
                      <a:pt x="113" y="162"/>
                      <a:pt x="115" y="161"/>
                    </a:cubicBezTo>
                    <a:cubicBezTo>
                      <a:pt x="180" y="96"/>
                      <a:pt x="180" y="96"/>
                      <a:pt x="180" y="96"/>
                    </a:cubicBezTo>
                    <a:cubicBezTo>
                      <a:pt x="202" y="74"/>
                      <a:pt x="202" y="38"/>
                      <a:pt x="180" y="16"/>
                    </a:cubicBezTo>
                    <a:close/>
                  </a:path>
                </a:pathLst>
              </a:custGeom>
              <a:solidFill>
                <a:srgbClr val="5A327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  <p:graphicFrame>
          <p:nvGraphicFramePr>
            <p:cNvPr id="88" name="对象 87"/>
            <p:cNvGraphicFramePr>
              <a:graphicFrameLocks noChangeAspect="1"/>
            </p:cNvGraphicFramePr>
            <p:nvPr/>
          </p:nvGraphicFramePr>
          <p:xfrm>
            <a:off x="3145429" y="3290922"/>
            <a:ext cx="2183979" cy="914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2" imgW="22555200" imgH="9448800" progId="Equation.3">
                    <p:embed/>
                  </p:oleObj>
                </mc:Choice>
                <mc:Fallback>
                  <p:oleObj name="公式" r:id="rId2" imgW="22555200" imgH="9448800" progId="Equation.3">
                    <p:embed/>
                    <p:pic>
                      <p:nvPicPr>
                        <p:cNvPr id="0" name="图片 102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145429" y="3290922"/>
                          <a:ext cx="2183979" cy="9149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9" name="组合 88"/>
          <p:cNvGrpSpPr/>
          <p:nvPr/>
        </p:nvGrpSpPr>
        <p:grpSpPr>
          <a:xfrm>
            <a:off x="1187898" y="4886194"/>
            <a:ext cx="5101777" cy="861700"/>
            <a:chOff x="1039943" y="4191504"/>
            <a:chExt cx="5101777" cy="861700"/>
          </a:xfrm>
        </p:grpSpPr>
        <p:grpSp>
          <p:nvGrpSpPr>
            <p:cNvPr id="98" name="组合 97"/>
            <p:cNvGrpSpPr/>
            <p:nvPr/>
          </p:nvGrpSpPr>
          <p:grpSpPr>
            <a:xfrm>
              <a:off x="1039943" y="4382401"/>
              <a:ext cx="5101777" cy="495816"/>
              <a:chOff x="6469140" y="2267181"/>
              <a:chExt cx="5101777" cy="495816"/>
            </a:xfrm>
          </p:grpSpPr>
          <p:sp>
            <p:nvSpPr>
              <p:cNvPr id="104" name="Text Box 5"/>
              <p:cNvSpPr txBox="1">
                <a:spLocks noChangeArrowheads="1"/>
              </p:cNvSpPr>
              <p:nvPr/>
            </p:nvSpPr>
            <p:spPr bwMode="auto">
              <a:xfrm>
                <a:off x="7051432" y="2267181"/>
                <a:ext cx="4519485" cy="495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10000"/>
                  </a:lnSpc>
                  <a:spcBef>
                    <a:spcPct val="20000"/>
                  </a:spcBef>
                  <a:buSzPct val="85000"/>
                </a:pPr>
                <a:r>
                  <a:rPr kumimoji="1" lang="zh-CN" altLang="en-US" sz="2400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移动次数</a:t>
                </a:r>
                <a:r>
                  <a:rPr kumimoji="1"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：                               次      </a:t>
                </a:r>
                <a:endPara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Freeform 84"/>
              <p:cNvSpPr/>
              <p:nvPr/>
            </p:nvSpPr>
            <p:spPr bwMode="auto">
              <a:xfrm>
                <a:off x="6469140" y="2321240"/>
                <a:ext cx="432000" cy="360000"/>
              </a:xfrm>
              <a:custGeom>
                <a:avLst/>
                <a:gdLst>
                  <a:gd name="T0" fmla="*/ 180 w 202"/>
                  <a:gd name="T1" fmla="*/ 16 h 171"/>
                  <a:gd name="T2" fmla="*/ 140 w 202"/>
                  <a:gd name="T3" fmla="*/ 0 h 171"/>
                  <a:gd name="T4" fmla="*/ 100 w 202"/>
                  <a:gd name="T5" fmla="*/ 16 h 171"/>
                  <a:gd name="T6" fmla="*/ 51 w 202"/>
                  <a:gd name="T7" fmla="*/ 66 h 171"/>
                  <a:gd name="T8" fmla="*/ 17 w 202"/>
                  <a:gd name="T9" fmla="*/ 100 h 171"/>
                  <a:gd name="T10" fmla="*/ 17 w 202"/>
                  <a:gd name="T11" fmla="*/ 159 h 171"/>
                  <a:gd name="T12" fmla="*/ 46 w 202"/>
                  <a:gd name="T13" fmla="*/ 171 h 171"/>
                  <a:gd name="T14" fmla="*/ 76 w 202"/>
                  <a:gd name="T15" fmla="*/ 158 h 171"/>
                  <a:gd name="T16" fmla="*/ 138 w 202"/>
                  <a:gd name="T17" fmla="*/ 96 h 171"/>
                  <a:gd name="T18" fmla="*/ 138 w 202"/>
                  <a:gd name="T19" fmla="*/ 96 h 171"/>
                  <a:gd name="T20" fmla="*/ 160 w 202"/>
                  <a:gd name="T21" fmla="*/ 75 h 171"/>
                  <a:gd name="T22" fmla="*/ 168 w 202"/>
                  <a:gd name="T23" fmla="*/ 54 h 171"/>
                  <a:gd name="T24" fmla="*/ 160 w 202"/>
                  <a:gd name="T25" fmla="*/ 33 h 171"/>
                  <a:gd name="T26" fmla="*/ 118 w 202"/>
                  <a:gd name="T27" fmla="*/ 34 h 171"/>
                  <a:gd name="T28" fmla="*/ 43 w 202"/>
                  <a:gd name="T29" fmla="*/ 109 h 171"/>
                  <a:gd name="T30" fmla="*/ 43 w 202"/>
                  <a:gd name="T31" fmla="*/ 117 h 171"/>
                  <a:gd name="T32" fmla="*/ 47 w 202"/>
                  <a:gd name="T33" fmla="*/ 119 h 171"/>
                  <a:gd name="T34" fmla="*/ 51 w 202"/>
                  <a:gd name="T35" fmla="*/ 117 h 171"/>
                  <a:gd name="T36" fmla="*/ 127 w 202"/>
                  <a:gd name="T37" fmla="*/ 42 h 171"/>
                  <a:gd name="T38" fmla="*/ 152 w 202"/>
                  <a:gd name="T39" fmla="*/ 41 h 171"/>
                  <a:gd name="T40" fmla="*/ 157 w 202"/>
                  <a:gd name="T41" fmla="*/ 54 h 171"/>
                  <a:gd name="T42" fmla="*/ 151 w 202"/>
                  <a:gd name="T43" fmla="*/ 67 h 171"/>
                  <a:gd name="T44" fmla="*/ 129 w 202"/>
                  <a:gd name="T45" fmla="*/ 89 h 171"/>
                  <a:gd name="T46" fmla="*/ 129 w 202"/>
                  <a:gd name="T47" fmla="*/ 89 h 171"/>
                  <a:gd name="T48" fmla="*/ 68 w 202"/>
                  <a:gd name="T49" fmla="*/ 150 h 171"/>
                  <a:gd name="T50" fmla="*/ 25 w 202"/>
                  <a:gd name="T51" fmla="*/ 151 h 171"/>
                  <a:gd name="T52" fmla="*/ 25 w 202"/>
                  <a:gd name="T53" fmla="*/ 108 h 171"/>
                  <a:gd name="T54" fmla="*/ 29 w 202"/>
                  <a:gd name="T55" fmla="*/ 104 h 171"/>
                  <a:gd name="T56" fmla="*/ 29 w 202"/>
                  <a:gd name="T57" fmla="*/ 104 h 171"/>
                  <a:gd name="T58" fmla="*/ 109 w 202"/>
                  <a:gd name="T59" fmla="*/ 25 h 171"/>
                  <a:gd name="T60" fmla="*/ 140 w 202"/>
                  <a:gd name="T61" fmla="*/ 11 h 171"/>
                  <a:gd name="T62" fmla="*/ 172 w 202"/>
                  <a:gd name="T63" fmla="*/ 24 h 171"/>
                  <a:gd name="T64" fmla="*/ 172 w 202"/>
                  <a:gd name="T65" fmla="*/ 88 h 171"/>
                  <a:gd name="T66" fmla="*/ 106 w 202"/>
                  <a:gd name="T67" fmla="*/ 153 h 171"/>
                  <a:gd name="T68" fmla="*/ 106 w 202"/>
                  <a:gd name="T69" fmla="*/ 161 h 171"/>
                  <a:gd name="T70" fmla="*/ 110 w 202"/>
                  <a:gd name="T71" fmla="*/ 163 h 171"/>
                  <a:gd name="T72" fmla="*/ 115 w 202"/>
                  <a:gd name="T73" fmla="*/ 161 h 171"/>
                  <a:gd name="T74" fmla="*/ 180 w 202"/>
                  <a:gd name="T75" fmla="*/ 96 h 171"/>
                  <a:gd name="T76" fmla="*/ 180 w 202"/>
                  <a:gd name="T77" fmla="*/ 1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2" h="171">
                    <a:moveTo>
                      <a:pt x="180" y="16"/>
                    </a:moveTo>
                    <a:cubicBezTo>
                      <a:pt x="170" y="5"/>
                      <a:pt x="155" y="0"/>
                      <a:pt x="140" y="0"/>
                    </a:cubicBezTo>
                    <a:cubicBezTo>
                      <a:pt x="125" y="0"/>
                      <a:pt x="111" y="6"/>
                      <a:pt x="100" y="1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1" y="116"/>
                      <a:pt x="0" y="143"/>
                      <a:pt x="17" y="159"/>
                    </a:cubicBezTo>
                    <a:cubicBezTo>
                      <a:pt x="25" y="167"/>
                      <a:pt x="35" y="171"/>
                      <a:pt x="46" y="171"/>
                    </a:cubicBezTo>
                    <a:cubicBezTo>
                      <a:pt x="57" y="171"/>
                      <a:pt x="68" y="167"/>
                      <a:pt x="76" y="158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60" y="75"/>
                      <a:pt x="160" y="75"/>
                      <a:pt x="160" y="75"/>
                    </a:cubicBezTo>
                    <a:cubicBezTo>
                      <a:pt x="165" y="69"/>
                      <a:pt x="168" y="62"/>
                      <a:pt x="168" y="54"/>
                    </a:cubicBezTo>
                    <a:cubicBezTo>
                      <a:pt x="169" y="46"/>
                      <a:pt x="166" y="39"/>
                      <a:pt x="160" y="33"/>
                    </a:cubicBezTo>
                    <a:cubicBezTo>
                      <a:pt x="149" y="22"/>
                      <a:pt x="130" y="22"/>
                      <a:pt x="118" y="34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1" y="111"/>
                      <a:pt x="41" y="115"/>
                      <a:pt x="43" y="117"/>
                    </a:cubicBezTo>
                    <a:cubicBezTo>
                      <a:pt x="44" y="118"/>
                      <a:pt x="46" y="119"/>
                      <a:pt x="47" y="119"/>
                    </a:cubicBezTo>
                    <a:cubicBezTo>
                      <a:pt x="49" y="119"/>
                      <a:pt x="50" y="118"/>
                      <a:pt x="51" y="117"/>
                    </a:cubicBezTo>
                    <a:cubicBezTo>
                      <a:pt x="127" y="42"/>
                      <a:pt x="127" y="42"/>
                      <a:pt x="127" y="42"/>
                    </a:cubicBezTo>
                    <a:cubicBezTo>
                      <a:pt x="134" y="35"/>
                      <a:pt x="145" y="35"/>
                      <a:pt x="152" y="41"/>
                    </a:cubicBezTo>
                    <a:cubicBezTo>
                      <a:pt x="155" y="45"/>
                      <a:pt x="157" y="49"/>
                      <a:pt x="157" y="54"/>
                    </a:cubicBezTo>
                    <a:cubicBezTo>
                      <a:pt x="157" y="59"/>
                      <a:pt x="155" y="63"/>
                      <a:pt x="151" y="67"/>
                    </a:cubicBezTo>
                    <a:cubicBezTo>
                      <a:pt x="129" y="89"/>
                      <a:pt x="129" y="89"/>
                      <a:pt x="129" y="89"/>
                    </a:cubicBezTo>
                    <a:cubicBezTo>
                      <a:pt x="129" y="89"/>
                      <a:pt x="129" y="89"/>
                      <a:pt x="129" y="89"/>
                    </a:cubicBezTo>
                    <a:cubicBezTo>
                      <a:pt x="68" y="150"/>
                      <a:pt x="68" y="150"/>
                      <a:pt x="68" y="150"/>
                    </a:cubicBezTo>
                    <a:cubicBezTo>
                      <a:pt x="56" y="162"/>
                      <a:pt x="36" y="163"/>
                      <a:pt x="25" y="151"/>
                    </a:cubicBezTo>
                    <a:cubicBezTo>
                      <a:pt x="13" y="139"/>
                      <a:pt x="13" y="120"/>
                      <a:pt x="25" y="108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109" y="25"/>
                      <a:pt x="109" y="25"/>
                      <a:pt x="109" y="25"/>
                    </a:cubicBezTo>
                    <a:cubicBezTo>
                      <a:pt x="117" y="16"/>
                      <a:pt x="128" y="11"/>
                      <a:pt x="140" y="11"/>
                    </a:cubicBezTo>
                    <a:cubicBezTo>
                      <a:pt x="152" y="11"/>
                      <a:pt x="164" y="16"/>
                      <a:pt x="172" y="24"/>
                    </a:cubicBezTo>
                    <a:cubicBezTo>
                      <a:pt x="190" y="42"/>
                      <a:pt x="189" y="70"/>
                      <a:pt x="172" y="88"/>
                    </a:cubicBezTo>
                    <a:cubicBezTo>
                      <a:pt x="106" y="153"/>
                      <a:pt x="106" y="153"/>
                      <a:pt x="106" y="153"/>
                    </a:cubicBezTo>
                    <a:cubicBezTo>
                      <a:pt x="104" y="155"/>
                      <a:pt x="104" y="159"/>
                      <a:pt x="106" y="161"/>
                    </a:cubicBezTo>
                    <a:cubicBezTo>
                      <a:pt x="108" y="162"/>
                      <a:pt x="109" y="163"/>
                      <a:pt x="110" y="163"/>
                    </a:cubicBezTo>
                    <a:cubicBezTo>
                      <a:pt x="112" y="163"/>
                      <a:pt x="113" y="162"/>
                      <a:pt x="115" y="161"/>
                    </a:cubicBezTo>
                    <a:cubicBezTo>
                      <a:pt x="180" y="96"/>
                      <a:pt x="180" y="96"/>
                      <a:pt x="180" y="96"/>
                    </a:cubicBezTo>
                    <a:cubicBezTo>
                      <a:pt x="202" y="74"/>
                      <a:pt x="202" y="38"/>
                      <a:pt x="180" y="16"/>
                    </a:cubicBezTo>
                    <a:close/>
                  </a:path>
                </a:pathLst>
              </a:custGeom>
              <a:solidFill>
                <a:srgbClr val="5A327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  <p:graphicFrame>
          <p:nvGraphicFramePr>
            <p:cNvPr id="91" name="对象 90"/>
            <p:cNvGraphicFramePr>
              <a:graphicFrameLocks noChangeAspect="1"/>
            </p:cNvGraphicFramePr>
            <p:nvPr/>
          </p:nvGraphicFramePr>
          <p:xfrm>
            <a:off x="3145431" y="4191504"/>
            <a:ext cx="2501709" cy="861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4" imgW="27432000" imgH="9448800" progId="Equation.3">
                    <p:embed/>
                  </p:oleObj>
                </mc:Choice>
                <mc:Fallback>
                  <p:oleObj name="公式" r:id="rId4" imgW="27432000" imgH="9448800" progId="Equation.3">
                    <p:embed/>
                    <p:pic>
                      <p:nvPicPr>
                        <p:cNvPr id="0" name="图片 102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145431" y="4191504"/>
                          <a:ext cx="2501709" cy="861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6" name="组合 105"/>
          <p:cNvGrpSpPr/>
          <p:nvPr/>
        </p:nvGrpSpPr>
        <p:grpSpPr>
          <a:xfrm>
            <a:off x="755898" y="5672562"/>
            <a:ext cx="5533390" cy="570865"/>
            <a:chOff x="607943" y="923176"/>
            <a:chExt cx="5533390" cy="570865"/>
          </a:xfrm>
        </p:grpSpPr>
        <p:sp>
          <p:nvSpPr>
            <p:cNvPr id="107" name="Text Box 6"/>
            <p:cNvSpPr txBox="1">
              <a:spLocks noChangeArrowheads="1"/>
            </p:cNvSpPr>
            <p:nvPr/>
          </p:nvSpPr>
          <p:spPr bwMode="auto">
            <a:xfrm>
              <a:off x="1065143" y="923176"/>
              <a:ext cx="5076190" cy="570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平均情况：随机排列，</a:t>
              </a:r>
              <a:r>
                <a:rPr kumimoji="1" lang="en-US" altLang="zh-CN" sz="24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kumimoji="1"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kumimoji="1" lang="en-US" altLang="zh-CN" sz="24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baseline="300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r>
                <a:rPr kumimoji="1"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kumimoji="1"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8" name="Group 36"/>
            <p:cNvGrpSpPr/>
            <p:nvPr/>
          </p:nvGrpSpPr>
          <p:grpSpPr>
            <a:xfrm>
              <a:off x="607943" y="1053200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109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0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1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3" name="Rectangle 24"/>
          <p:cNvSpPr>
            <a:spLocks noChangeArrowheads="1"/>
          </p:cNvSpPr>
          <p:nvPr/>
        </p:nvSpPr>
        <p:spPr bwMode="auto">
          <a:xfrm>
            <a:off x="6299835" y="1685925"/>
            <a:ext cx="5367020" cy="4258945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int j, temp, bound, exchange = n - 1;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while (exchange != 0)             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{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bound = exchange; exchange = 0;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for (j = 0; j &lt; bound; j++)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if (r[j] &gt; r[j + 1])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{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temp = r[j];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r[j] = r[j + 1];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r[j + 1] = temp;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exchange = j;       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}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}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575550" y="3708845"/>
            <a:ext cx="1836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2.1.4  非递归算法的时间复杂度分析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22020" y="1073785"/>
            <a:ext cx="10347960" cy="112458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对非递归算法时间复杂度的分析，关键是建立一个代表算法运行时间的</a:t>
            </a:r>
            <a:r>
              <a:rPr lang="zh-CN" sz="2800" b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求和表达式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，然后用渐进符号表示这个求和表达式。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8141" y="2351627"/>
            <a:ext cx="7335838" cy="1602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 </a:t>
            </a:r>
            <a:r>
              <a:rPr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for (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1; 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&lt;= n; ++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for (j = 1; j &lt;= i-1; ++j) 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++x;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6691630" y="2585466"/>
          <a:ext cx="3092450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21336000" imgH="10058400" progId="Equation.3">
                  <p:embed/>
                </p:oleObj>
              </mc:Choice>
              <mc:Fallback>
                <p:oleObj name="公式" r:id="rId2" imgW="21336000" imgH="10058400" progId="Equation.3">
                  <p:embed/>
                  <p:pic>
                    <p:nvPicPr>
                      <p:cNvPr id="0" name="图片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1630" y="2585466"/>
                        <a:ext cx="3092450" cy="1135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794960" y="3983348"/>
            <a:ext cx="8577640" cy="497205"/>
            <a:chOff x="780446" y="2543816"/>
            <a:chExt cx="8577640" cy="497205"/>
          </a:xfrm>
        </p:grpSpPr>
        <p:sp>
          <p:nvSpPr>
            <p:cNvPr id="11" name="矩形 10"/>
            <p:cNvSpPr/>
            <p:nvPr/>
          </p:nvSpPr>
          <p:spPr>
            <a:xfrm>
              <a:off x="1320712" y="2543816"/>
              <a:ext cx="8037374" cy="497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Bef>
                  <a:spcPct val="20000"/>
                </a:spcBef>
              </a:pPr>
              <a:r>
                <a:rPr lang="zh-CN" altLang="zh-CN" sz="24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分析的策略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是从内部（或最深层部分）向外展开</a:t>
              </a:r>
              <a:endPara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84"/>
            <p:cNvSpPr/>
            <p:nvPr/>
          </p:nvSpPr>
          <p:spPr bwMode="auto">
            <a:xfrm>
              <a:off x="780446" y="2543816"/>
              <a:ext cx="504000" cy="432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805808" y="4656042"/>
            <a:ext cx="5290192" cy="107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 </a:t>
            </a:r>
            <a:r>
              <a:rPr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for (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1; 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&lt;= n; 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2 * </a:t>
            </a: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	    ++x;</a:t>
            </a:r>
            <a:endParaRPr lang="zh-CN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6917321" y="4913385"/>
            <a:ext cx="2866759" cy="53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(log</a:t>
            </a:r>
            <a:r>
              <a:rPr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 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对数阶</a:t>
            </a:r>
            <a:endParaRPr lang="en-US" altLang="zh-CN" sz="2400" dirty="0">
              <a:solidFill>
                <a:srgbClr val="B42D2D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10563" y="5830563"/>
            <a:ext cx="10826117" cy="497205"/>
            <a:chOff x="780446" y="2543816"/>
            <a:chExt cx="10826117" cy="497205"/>
          </a:xfrm>
        </p:grpSpPr>
        <p:sp>
          <p:nvSpPr>
            <p:cNvPr id="17" name="矩形 16"/>
            <p:cNvSpPr/>
            <p:nvPr/>
          </p:nvSpPr>
          <p:spPr>
            <a:xfrm>
              <a:off x="1320711" y="2543816"/>
              <a:ext cx="10285852" cy="4972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Bef>
                  <a:spcPct val="20000"/>
                </a:spcBef>
              </a:pPr>
              <a:r>
                <a:rPr lang="zh-CN" altLang="zh-CN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分析的策略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是设其执行次数为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，则有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r>
                <a:rPr lang="en-US" altLang="zh-CN" sz="2400" i="1" baseline="30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400" baseline="30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400" i="1" baseline="30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baseline="30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≤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，即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 ≤ log</a:t>
              </a:r>
              <a:r>
                <a:rPr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endParaRPr lang="zh-CN" altLang="en-US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Freeform 84"/>
            <p:cNvSpPr/>
            <p:nvPr/>
          </p:nvSpPr>
          <p:spPr bwMode="auto">
            <a:xfrm>
              <a:off x="780446" y="2543816"/>
              <a:ext cx="504000" cy="432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10008711" y="2855500"/>
            <a:ext cx="1196657" cy="53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baseline="30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endParaRPr lang="en-US" altLang="zh-CN" sz="2400" dirty="0">
              <a:solidFill>
                <a:srgbClr val="B42D2D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2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</a:t>
            </a:r>
            <a:r>
              <a:rPr lang="en-US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 递归算法的时间复杂度分析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840105" y="911860"/>
            <a:ext cx="10347960" cy="112458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对递归算法时间复杂度的分析，关键是根据递归过程建立</a:t>
            </a:r>
            <a:r>
              <a:rPr lang="zh-CN" sz="2800" b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递推关系式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sz="2800" b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扩展递归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是一种常用的求解递推关系式的基本技术。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959485" y="2241080"/>
            <a:ext cx="10165715" cy="1007005"/>
            <a:chOff x="959485" y="1598460"/>
            <a:chExt cx="10165715" cy="1007005"/>
          </a:xfrm>
        </p:grpSpPr>
        <p:graphicFrame>
          <p:nvGraphicFramePr>
            <p:cNvPr id="94" name="对象 93"/>
            <p:cNvGraphicFramePr>
              <a:graphicFrameLocks noChangeAspect="1"/>
            </p:cNvGraphicFramePr>
            <p:nvPr/>
          </p:nvGraphicFramePr>
          <p:xfrm>
            <a:off x="3732403" y="1598460"/>
            <a:ext cx="4420997" cy="10070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2" imgW="2006600" imgH="482600" progId="Equation.3">
                    <p:embed/>
                  </p:oleObj>
                </mc:Choice>
                <mc:Fallback>
                  <p:oleObj name="公式" r:id="rId2" imgW="2006600" imgH="482600" progId="Equation.3">
                    <p:embed/>
                    <p:pic>
                      <p:nvPicPr>
                        <p:cNvPr id="0" name="图片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2403" y="1598460"/>
                          <a:ext cx="4420997" cy="100700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" name="Rectangle 6"/>
            <p:cNvSpPr>
              <a:spLocks noChangeArrowheads="1"/>
            </p:cNvSpPr>
            <p:nvPr/>
          </p:nvSpPr>
          <p:spPr bwMode="auto">
            <a:xfrm>
              <a:off x="959485" y="1786357"/>
              <a:ext cx="10165715" cy="534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hangingPunct="0">
                <a:lnSpc>
                  <a:spcPct val="120000"/>
                </a:lnSpc>
                <a:spcAft>
                  <a:spcPct val="20000"/>
                </a:spcAft>
              </a:pPr>
              <a:r>
                <a:rPr lang="zh-CN" altLang="en-US" sz="2400" dirty="0">
                  <a:solidFill>
                    <a:srgbClr val="5C30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例 </a:t>
              </a:r>
              <a:r>
                <a:rPr lang="en-US" altLang="zh-CN" sz="2400" dirty="0">
                  <a:solidFill>
                    <a:srgbClr val="5C30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2.7  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分析递推式</a:t>
              </a:r>
              <a:r>
                <a:rPr lang="en-US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                                   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的时间复杂度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178433" y="3255307"/>
            <a:ext cx="4610114" cy="558000"/>
            <a:chOff x="1178433" y="2817792"/>
            <a:chExt cx="4610114" cy="558000"/>
          </a:xfrm>
        </p:grpSpPr>
        <p:graphicFrame>
          <p:nvGraphicFramePr>
            <p:cNvPr id="99" name="对象 98"/>
            <p:cNvGraphicFramePr>
              <a:graphicFrameLocks noChangeAspect="1"/>
            </p:cNvGraphicFramePr>
            <p:nvPr/>
          </p:nvGraphicFramePr>
          <p:xfrm>
            <a:off x="3282091" y="2817792"/>
            <a:ext cx="2506456" cy="55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4" imgW="27127200" imgH="5486400" progId="Equation.3">
                    <p:embed/>
                  </p:oleObj>
                </mc:Choice>
                <mc:Fallback>
                  <p:oleObj name="公式" r:id="rId4" imgW="27127200" imgH="5486400" progId="Equation.3">
                    <p:embed/>
                    <p:pic>
                      <p:nvPicPr>
                        <p:cNvPr id="0" name="图片 20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2091" y="2817792"/>
                          <a:ext cx="2506456" cy="5580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1" name="矩形 100"/>
            <p:cNvSpPr/>
            <p:nvPr/>
          </p:nvSpPr>
          <p:spPr>
            <a:xfrm>
              <a:off x="1178433" y="2895600"/>
              <a:ext cx="2127657" cy="460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假定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 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= 2</a:t>
              </a:r>
              <a:r>
                <a:rPr lang="en-US" altLang="zh-CN" sz="2400" i="1" baseline="300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02" name="对象 101"/>
          <p:cNvGraphicFramePr>
            <a:graphicFrameLocks noChangeAspect="1"/>
          </p:cNvGraphicFramePr>
          <p:nvPr/>
        </p:nvGraphicFramePr>
        <p:xfrm>
          <a:off x="746760" y="5532755"/>
          <a:ext cx="10074679" cy="899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6" imgW="5384800" imgH="469900" progId="Equation.3">
                  <p:embed/>
                </p:oleObj>
              </mc:Choice>
              <mc:Fallback>
                <p:oleObj name="公式" r:id="rId6" imgW="5384800" imgH="469900" progId="Equation.3">
                  <p:embed/>
                  <p:pic>
                    <p:nvPicPr>
                      <p:cNvPr id="0" name="图片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" y="5532755"/>
                        <a:ext cx="10074679" cy="899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对象 102"/>
          <p:cNvGraphicFramePr>
            <a:graphicFrameLocks noChangeAspect="1"/>
          </p:cNvGraphicFramePr>
          <p:nvPr/>
        </p:nvGraphicFramePr>
        <p:xfrm>
          <a:off x="3236371" y="3795377"/>
          <a:ext cx="4284671" cy="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8" imgW="42976800" imgH="5486400" progId="Equation.3">
                  <p:embed/>
                </p:oleObj>
              </mc:Choice>
              <mc:Fallback>
                <p:oleObj name="公式" r:id="rId8" imgW="42976800" imgH="5486400" progId="Equation.3">
                  <p:embed/>
                  <p:pic>
                    <p:nvPicPr>
                      <p:cNvPr id="0" name="图片 20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371" y="3795377"/>
                        <a:ext cx="4284671" cy="5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对象 111"/>
          <p:cNvGraphicFramePr>
            <a:graphicFrameLocks noChangeAspect="1"/>
          </p:cNvGraphicFramePr>
          <p:nvPr/>
        </p:nvGraphicFramePr>
        <p:xfrm>
          <a:off x="3221131" y="4777643"/>
          <a:ext cx="6652703" cy="9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10" imgW="64617600" imgH="8839200" progId="Equation.3">
                  <p:embed/>
                </p:oleObj>
              </mc:Choice>
              <mc:Fallback>
                <p:oleObj name="公式" r:id="rId10" imgW="64617600" imgH="8839200" progId="Equation.3">
                  <p:embed/>
                  <p:pic>
                    <p:nvPicPr>
                      <p:cNvPr id="0" name="图片 20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131" y="4777643"/>
                        <a:ext cx="6652703" cy="90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对象 112"/>
          <p:cNvGraphicFramePr>
            <a:graphicFrameLocks noChangeAspect="1"/>
          </p:cNvGraphicFramePr>
          <p:nvPr/>
        </p:nvGraphicFramePr>
        <p:xfrm>
          <a:off x="3236370" y="4341967"/>
          <a:ext cx="5846087" cy="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12" imgW="58826400" imgH="5486400" progId="Equation.3">
                  <p:embed/>
                </p:oleObj>
              </mc:Choice>
              <mc:Fallback>
                <p:oleObj name="公式" r:id="rId12" imgW="58826400" imgH="5486400" progId="Equation.3">
                  <p:embed/>
                  <p:pic>
                    <p:nvPicPr>
                      <p:cNvPr id="0" name="图片 20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370" y="4341967"/>
                        <a:ext cx="5846087" cy="5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18714" y="957106"/>
            <a:ext cx="7197526" cy="523220"/>
            <a:chOff x="1826091" y="4148024"/>
            <a:chExt cx="7197526" cy="523220"/>
          </a:xfrm>
        </p:grpSpPr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如何评价算法？</a:t>
              </a: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56384" y="1810546"/>
            <a:ext cx="2076460" cy="521970"/>
            <a:chOff x="756384" y="1810546"/>
            <a:chExt cx="2076460" cy="521970"/>
          </a:xfrm>
        </p:grpSpPr>
        <p:sp>
          <p:nvSpPr>
            <p:cNvPr id="22" name="Text Box 11"/>
            <p:cNvSpPr txBox="1">
              <a:spLocks noChangeArrowheads="1"/>
            </p:cNvSpPr>
            <p:nvPr/>
          </p:nvSpPr>
          <p:spPr bwMode="auto">
            <a:xfrm>
              <a:off x="1284446" y="1810546"/>
              <a:ext cx="1548398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正确性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Group 82"/>
            <p:cNvGrpSpPr/>
            <p:nvPr/>
          </p:nvGrpSpPr>
          <p:grpSpPr>
            <a:xfrm>
              <a:off x="756384" y="1856266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23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56384" y="2517057"/>
            <a:ext cx="4012366" cy="523220"/>
            <a:chOff x="756384" y="2593360"/>
            <a:chExt cx="4012366" cy="523220"/>
          </a:xfrm>
        </p:grpSpPr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1284446" y="2593360"/>
              <a:ext cx="3484304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健壮（容错）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Group 82"/>
            <p:cNvGrpSpPr/>
            <p:nvPr/>
          </p:nvGrpSpPr>
          <p:grpSpPr>
            <a:xfrm>
              <a:off x="756384" y="2639080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39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56384" y="3223568"/>
            <a:ext cx="4012366" cy="521970"/>
            <a:chOff x="756384" y="3376174"/>
            <a:chExt cx="4012366" cy="521970"/>
          </a:xfrm>
        </p:grpSpPr>
        <p:sp>
          <p:nvSpPr>
            <p:cNvPr id="43" name="Text Box 11"/>
            <p:cNvSpPr txBox="1">
              <a:spLocks noChangeArrowheads="1"/>
            </p:cNvSpPr>
            <p:nvPr/>
          </p:nvSpPr>
          <p:spPr bwMode="auto">
            <a:xfrm>
              <a:off x="1284446" y="3376174"/>
              <a:ext cx="3484304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易读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4" name="Group 82"/>
            <p:cNvGrpSpPr/>
            <p:nvPr/>
          </p:nvGrpSpPr>
          <p:grpSpPr>
            <a:xfrm>
              <a:off x="756384" y="3421894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45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756384" y="3930079"/>
            <a:ext cx="4012366" cy="523220"/>
            <a:chOff x="756384" y="4158988"/>
            <a:chExt cx="4012366" cy="523220"/>
          </a:xfrm>
        </p:grpSpPr>
        <p:sp>
          <p:nvSpPr>
            <p:cNvPr id="49" name="Text Box 11"/>
            <p:cNvSpPr txBox="1">
              <a:spLocks noChangeArrowheads="1"/>
            </p:cNvSpPr>
            <p:nvPr/>
          </p:nvSpPr>
          <p:spPr bwMode="auto">
            <a:xfrm>
              <a:off x="1284446" y="4158988"/>
              <a:ext cx="3484304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可扩展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0" name="Group 82"/>
            <p:cNvGrpSpPr/>
            <p:nvPr/>
          </p:nvGrpSpPr>
          <p:grpSpPr>
            <a:xfrm>
              <a:off x="756384" y="4204708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51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756384" y="4636590"/>
            <a:ext cx="6635016" cy="523220"/>
            <a:chOff x="756384" y="4941801"/>
            <a:chExt cx="6635016" cy="523220"/>
          </a:xfrm>
        </p:grpSpPr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1284446" y="4941801"/>
              <a:ext cx="6106954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+mn-ea"/>
                </a:rPr>
                <a:t>……</a:t>
              </a:r>
              <a:endParaRPr lang="zh-CN" altLang="en-US" sz="2800" dirty="0">
                <a:solidFill>
                  <a:srgbClr val="404040"/>
                </a:solidFill>
                <a:latin typeface="+mn-ea"/>
              </a:endParaRPr>
            </a:p>
          </p:txBody>
        </p:sp>
        <p:grpSp>
          <p:nvGrpSpPr>
            <p:cNvPr id="56" name="Group 82"/>
            <p:cNvGrpSpPr/>
            <p:nvPr/>
          </p:nvGrpSpPr>
          <p:grpSpPr>
            <a:xfrm>
              <a:off x="756384" y="4987521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57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41144" y="757738"/>
            <a:ext cx="10997536" cy="5318511"/>
            <a:chOff x="741144" y="757738"/>
            <a:chExt cx="10997536" cy="531851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8445" y="3663602"/>
              <a:ext cx="3860235" cy="2412647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886" y="757738"/>
              <a:ext cx="4512844" cy="2908440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741144" y="5343101"/>
              <a:ext cx="6635016" cy="523220"/>
              <a:chOff x="756384" y="4941801"/>
              <a:chExt cx="6635016" cy="523220"/>
            </a:xfrm>
          </p:grpSpPr>
          <p:sp>
            <p:nvSpPr>
              <p:cNvPr id="65" name="Text Box 11"/>
              <p:cNvSpPr txBox="1">
                <a:spLocks noChangeArrowheads="1"/>
              </p:cNvSpPr>
              <p:nvPr/>
            </p:nvSpPr>
            <p:spPr bwMode="auto">
              <a:xfrm>
                <a:off x="1284446" y="4941801"/>
                <a:ext cx="6106954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dirty="0">
                    <a:solidFill>
                      <a:srgbClr val="285A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效率（速度）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——</a:t>
                </a:r>
                <a:r>
                  <a:rPr lang="zh-CN" altLang="en-US" sz="28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算法的核心和灵魂</a:t>
                </a:r>
              </a:p>
            </p:txBody>
          </p:sp>
          <p:grpSp>
            <p:nvGrpSpPr>
              <p:cNvPr id="66" name="Group 82"/>
              <p:cNvGrpSpPr/>
              <p:nvPr/>
            </p:nvGrpSpPr>
            <p:grpSpPr>
              <a:xfrm>
                <a:off x="756384" y="4987521"/>
                <a:ext cx="360000" cy="432000"/>
                <a:chOff x="1743075" y="3159126"/>
                <a:chExt cx="454025" cy="546100"/>
              </a:xfrm>
              <a:solidFill>
                <a:srgbClr val="5A327D"/>
              </a:solidFill>
            </p:grpSpPr>
            <p:sp>
              <p:nvSpPr>
                <p:cNvPr id="67" name="Freeform 69"/>
                <p:cNvSpPr/>
                <p:nvPr/>
              </p:nvSpPr>
              <p:spPr bwMode="auto">
                <a:xfrm>
                  <a:off x="1952625" y="3159126"/>
                  <a:ext cx="111125" cy="101600"/>
                </a:xfrm>
                <a:custGeom>
                  <a:avLst/>
                  <a:gdLst>
                    <a:gd name="T0" fmla="*/ 26 w 39"/>
                    <a:gd name="T1" fmla="*/ 36 h 36"/>
                    <a:gd name="T2" fmla="*/ 27 w 39"/>
                    <a:gd name="T3" fmla="*/ 36 h 36"/>
                    <a:gd name="T4" fmla="*/ 28 w 39"/>
                    <a:gd name="T5" fmla="*/ 36 h 36"/>
                    <a:gd name="T6" fmla="*/ 39 w 39"/>
                    <a:gd name="T7" fmla="*/ 17 h 36"/>
                    <a:gd name="T8" fmla="*/ 39 w 39"/>
                    <a:gd name="T9" fmla="*/ 16 h 36"/>
                    <a:gd name="T10" fmla="*/ 39 w 39"/>
                    <a:gd name="T11" fmla="*/ 15 h 36"/>
                    <a:gd name="T12" fmla="*/ 13 w 39"/>
                    <a:gd name="T13" fmla="*/ 0 h 36"/>
                    <a:gd name="T14" fmla="*/ 12 w 39"/>
                    <a:gd name="T15" fmla="*/ 0 h 36"/>
                    <a:gd name="T16" fmla="*/ 12 w 39"/>
                    <a:gd name="T17" fmla="*/ 0 h 36"/>
                    <a:gd name="T18" fmla="*/ 0 w 39"/>
                    <a:gd name="T19" fmla="*/ 20 h 36"/>
                    <a:gd name="T20" fmla="*/ 1 w 39"/>
                    <a:gd name="T21" fmla="*/ 21 h 36"/>
                    <a:gd name="T22" fmla="*/ 26 w 39"/>
                    <a:gd name="T2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36">
                      <a:moveTo>
                        <a:pt x="26" y="36"/>
                      </a:moveTo>
                      <a:cubicBezTo>
                        <a:pt x="26" y="36"/>
                        <a:pt x="27" y="36"/>
                        <a:pt x="27" y="36"/>
                      </a:cubicBezTo>
                      <a:cubicBezTo>
                        <a:pt x="27" y="36"/>
                        <a:pt x="27" y="36"/>
                        <a:pt x="28" y="36"/>
                      </a:cubicBezTo>
                      <a:cubicBezTo>
                        <a:pt x="39" y="17"/>
                        <a:pt x="39" y="17"/>
                        <a:pt x="39" y="17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5"/>
                        <a:pt x="39" y="15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1"/>
                        <a:pt x="1" y="21"/>
                      </a:cubicBezTo>
                      <a:lnTo>
                        <a:pt x="26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70"/>
                <p:cNvSpPr/>
                <p:nvPr/>
              </p:nvSpPr>
              <p:spPr bwMode="auto">
                <a:xfrm>
                  <a:off x="1743075" y="3557588"/>
                  <a:ext cx="79375" cy="98425"/>
                </a:xfrm>
                <a:custGeom>
                  <a:avLst/>
                  <a:gdLst>
                    <a:gd name="T0" fmla="*/ 27 w 28"/>
                    <a:gd name="T1" fmla="*/ 17 h 35"/>
                    <a:gd name="T2" fmla="*/ 7 w 28"/>
                    <a:gd name="T3" fmla="*/ 3 h 35"/>
                    <a:gd name="T4" fmla="*/ 4 w 28"/>
                    <a:gd name="T5" fmla="*/ 3 h 35"/>
                    <a:gd name="T6" fmla="*/ 0 w 28"/>
                    <a:gd name="T7" fmla="*/ 34 h 35"/>
                    <a:gd name="T8" fmla="*/ 1 w 28"/>
                    <a:gd name="T9" fmla="*/ 35 h 35"/>
                    <a:gd name="T10" fmla="*/ 1 w 28"/>
                    <a:gd name="T11" fmla="*/ 35 h 35"/>
                    <a:gd name="T12" fmla="*/ 2 w 28"/>
                    <a:gd name="T13" fmla="*/ 35 h 35"/>
                    <a:gd name="T14" fmla="*/ 28 w 28"/>
                    <a:gd name="T15" fmla="*/ 17 h 35"/>
                    <a:gd name="T16" fmla="*/ 27 w 28"/>
                    <a:gd name="T17" fmla="*/ 1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5">
                      <a:moveTo>
                        <a:pt x="27" y="17"/>
                      </a:moveTo>
                      <a:cubicBezTo>
                        <a:pt x="16" y="0"/>
                        <a:pt x="7" y="3"/>
                        <a:pt x="7" y="3"/>
                      </a:cubicBezTo>
                      <a:cubicBezTo>
                        <a:pt x="6" y="3"/>
                        <a:pt x="5" y="3"/>
                        <a:pt x="4" y="3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4"/>
                        <a:pt x="1" y="34"/>
                        <a:pt x="1" y="35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8" y="17"/>
                        <a:pt x="28" y="17"/>
                        <a:pt x="27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71"/>
                <p:cNvSpPr>
                  <a:spLocks noEditPoints="1"/>
                </p:cNvSpPr>
                <p:nvPr/>
              </p:nvSpPr>
              <p:spPr bwMode="auto">
                <a:xfrm>
                  <a:off x="1762125" y="3252788"/>
                  <a:ext cx="247650" cy="338138"/>
                </a:xfrm>
                <a:custGeom>
                  <a:avLst/>
                  <a:gdLst>
                    <a:gd name="T0" fmla="*/ 27 w 87"/>
                    <a:gd name="T1" fmla="*/ 119 h 119"/>
                    <a:gd name="T2" fmla="*/ 87 w 87"/>
                    <a:gd name="T3" fmla="*/ 16 h 119"/>
                    <a:gd name="T4" fmla="*/ 87 w 87"/>
                    <a:gd name="T5" fmla="*/ 16 h 119"/>
                    <a:gd name="T6" fmla="*/ 87 w 87"/>
                    <a:gd name="T7" fmla="*/ 15 h 119"/>
                    <a:gd name="T8" fmla="*/ 61 w 87"/>
                    <a:gd name="T9" fmla="*/ 0 h 119"/>
                    <a:gd name="T10" fmla="*/ 60 w 87"/>
                    <a:gd name="T11" fmla="*/ 0 h 119"/>
                    <a:gd name="T12" fmla="*/ 0 w 87"/>
                    <a:gd name="T13" fmla="*/ 102 h 119"/>
                    <a:gd name="T14" fmla="*/ 27 w 87"/>
                    <a:gd name="T15" fmla="*/ 119 h 119"/>
                    <a:gd name="T16" fmla="*/ 40 w 87"/>
                    <a:gd name="T17" fmla="*/ 57 h 119"/>
                    <a:gd name="T18" fmla="*/ 66 w 87"/>
                    <a:gd name="T19" fmla="*/ 13 h 119"/>
                    <a:gd name="T20" fmla="*/ 72 w 87"/>
                    <a:gd name="T21" fmla="*/ 11 h 119"/>
                    <a:gd name="T22" fmla="*/ 73 w 87"/>
                    <a:gd name="T23" fmla="*/ 17 h 119"/>
                    <a:gd name="T24" fmla="*/ 47 w 87"/>
                    <a:gd name="T25" fmla="*/ 61 h 119"/>
                    <a:gd name="T26" fmla="*/ 43 w 87"/>
                    <a:gd name="T27" fmla="*/ 63 h 119"/>
                    <a:gd name="T28" fmla="*/ 41 w 87"/>
                    <a:gd name="T29" fmla="*/ 63 h 119"/>
                    <a:gd name="T30" fmla="*/ 40 w 87"/>
                    <a:gd name="T31" fmla="*/ 5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7" h="119">
                      <a:moveTo>
                        <a:pt x="27" y="119"/>
                      </a:moveTo>
                      <a:cubicBezTo>
                        <a:pt x="87" y="16"/>
                        <a:pt x="87" y="16"/>
                        <a:pt x="87" y="16"/>
                      </a:cubicBezTo>
                      <a:cubicBezTo>
                        <a:pt x="87" y="16"/>
                        <a:pt x="87" y="16"/>
                        <a:pt x="87" y="16"/>
                      </a:cubicBezTo>
                      <a:cubicBezTo>
                        <a:pt x="87" y="15"/>
                        <a:pt x="87" y="15"/>
                        <a:pt x="87" y="15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4" y="102"/>
                        <a:pt x="15" y="103"/>
                        <a:pt x="27" y="119"/>
                      </a:cubicBezTo>
                      <a:close/>
                      <a:moveTo>
                        <a:pt x="40" y="57"/>
                      </a:moveTo>
                      <a:cubicBezTo>
                        <a:pt x="66" y="13"/>
                        <a:pt x="66" y="13"/>
                        <a:pt x="66" y="13"/>
                      </a:cubicBezTo>
                      <a:cubicBezTo>
                        <a:pt x="67" y="11"/>
                        <a:pt x="70" y="10"/>
                        <a:pt x="72" y="11"/>
                      </a:cubicBezTo>
                      <a:cubicBezTo>
                        <a:pt x="73" y="13"/>
                        <a:pt x="74" y="15"/>
                        <a:pt x="73" y="17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6" y="63"/>
                        <a:pt x="45" y="63"/>
                        <a:pt x="43" y="63"/>
                      </a:cubicBezTo>
                      <a:cubicBezTo>
                        <a:pt x="43" y="63"/>
                        <a:pt x="42" y="63"/>
                        <a:pt x="41" y="63"/>
                      </a:cubicBezTo>
                      <a:cubicBezTo>
                        <a:pt x="39" y="62"/>
                        <a:pt x="39" y="59"/>
                        <a:pt x="40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72"/>
                <p:cNvSpPr/>
                <p:nvPr/>
              </p:nvSpPr>
              <p:spPr bwMode="auto">
                <a:xfrm>
                  <a:off x="1758950" y="3468688"/>
                  <a:ext cx="438150" cy="236538"/>
                </a:xfrm>
                <a:custGeom>
                  <a:avLst/>
                  <a:gdLst>
                    <a:gd name="T0" fmla="*/ 153 w 154"/>
                    <a:gd name="T1" fmla="*/ 2 h 83"/>
                    <a:gd name="T2" fmla="*/ 148 w 154"/>
                    <a:gd name="T3" fmla="*/ 1 h 83"/>
                    <a:gd name="T4" fmla="*/ 141 w 154"/>
                    <a:gd name="T5" fmla="*/ 5 h 83"/>
                    <a:gd name="T6" fmla="*/ 121 w 154"/>
                    <a:gd name="T7" fmla="*/ 20 h 83"/>
                    <a:gd name="T8" fmla="*/ 122 w 154"/>
                    <a:gd name="T9" fmla="*/ 38 h 83"/>
                    <a:gd name="T10" fmla="*/ 122 w 154"/>
                    <a:gd name="T11" fmla="*/ 38 h 83"/>
                    <a:gd name="T12" fmla="*/ 88 w 154"/>
                    <a:gd name="T13" fmla="*/ 44 h 83"/>
                    <a:gd name="T14" fmla="*/ 43 w 154"/>
                    <a:gd name="T15" fmla="*/ 53 h 83"/>
                    <a:gd name="T16" fmla="*/ 41 w 154"/>
                    <a:gd name="T17" fmla="*/ 56 h 83"/>
                    <a:gd name="T18" fmla="*/ 54 w 154"/>
                    <a:gd name="T19" fmla="*/ 70 h 83"/>
                    <a:gd name="T20" fmla="*/ 62 w 154"/>
                    <a:gd name="T21" fmla="*/ 74 h 83"/>
                    <a:gd name="T22" fmla="*/ 62 w 154"/>
                    <a:gd name="T23" fmla="*/ 75 h 83"/>
                    <a:gd name="T24" fmla="*/ 57 w 154"/>
                    <a:gd name="T25" fmla="*/ 75 h 83"/>
                    <a:gd name="T26" fmla="*/ 53 w 154"/>
                    <a:gd name="T27" fmla="*/ 75 h 83"/>
                    <a:gd name="T28" fmla="*/ 29 w 154"/>
                    <a:gd name="T29" fmla="*/ 73 h 83"/>
                    <a:gd name="T30" fmla="*/ 4 w 154"/>
                    <a:gd name="T31" fmla="*/ 70 h 83"/>
                    <a:gd name="T32" fmla="*/ 0 w 154"/>
                    <a:gd name="T33" fmla="*/ 74 h 83"/>
                    <a:gd name="T34" fmla="*/ 4 w 154"/>
                    <a:gd name="T35" fmla="*/ 78 h 83"/>
                    <a:gd name="T36" fmla="*/ 28 w 154"/>
                    <a:gd name="T37" fmla="*/ 80 h 83"/>
                    <a:gd name="T38" fmla="*/ 53 w 154"/>
                    <a:gd name="T39" fmla="*/ 83 h 83"/>
                    <a:gd name="T40" fmla="*/ 56 w 154"/>
                    <a:gd name="T41" fmla="*/ 83 h 83"/>
                    <a:gd name="T42" fmla="*/ 60 w 154"/>
                    <a:gd name="T43" fmla="*/ 83 h 83"/>
                    <a:gd name="T44" fmla="*/ 70 w 154"/>
                    <a:gd name="T45" fmla="*/ 79 h 83"/>
                    <a:gd name="T46" fmla="*/ 69 w 154"/>
                    <a:gd name="T47" fmla="*/ 70 h 83"/>
                    <a:gd name="T48" fmla="*/ 57 w 154"/>
                    <a:gd name="T49" fmla="*/ 62 h 83"/>
                    <a:gd name="T50" fmla="*/ 49 w 154"/>
                    <a:gd name="T51" fmla="*/ 59 h 83"/>
                    <a:gd name="T52" fmla="*/ 89 w 154"/>
                    <a:gd name="T53" fmla="*/ 52 h 83"/>
                    <a:gd name="T54" fmla="*/ 130 w 154"/>
                    <a:gd name="T55" fmla="*/ 44 h 83"/>
                    <a:gd name="T56" fmla="*/ 133 w 154"/>
                    <a:gd name="T57" fmla="*/ 42 h 83"/>
                    <a:gd name="T58" fmla="*/ 133 w 154"/>
                    <a:gd name="T59" fmla="*/ 38 h 83"/>
                    <a:gd name="T60" fmla="*/ 128 w 154"/>
                    <a:gd name="T61" fmla="*/ 33 h 83"/>
                    <a:gd name="T62" fmla="*/ 127 w 154"/>
                    <a:gd name="T63" fmla="*/ 25 h 83"/>
                    <a:gd name="T64" fmla="*/ 145 w 154"/>
                    <a:gd name="T65" fmla="*/ 12 h 83"/>
                    <a:gd name="T66" fmla="*/ 152 w 154"/>
                    <a:gd name="T67" fmla="*/ 8 h 83"/>
                    <a:gd name="T68" fmla="*/ 153 w 154"/>
                    <a:gd name="T69" fmla="*/ 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4" h="83">
                      <a:moveTo>
                        <a:pt x="153" y="2"/>
                      </a:moveTo>
                      <a:cubicBezTo>
                        <a:pt x="152" y="0"/>
                        <a:pt x="149" y="0"/>
                        <a:pt x="148" y="1"/>
                      </a:cubicBezTo>
                      <a:cubicBezTo>
                        <a:pt x="146" y="2"/>
                        <a:pt x="143" y="4"/>
                        <a:pt x="141" y="5"/>
                      </a:cubicBezTo>
                      <a:cubicBezTo>
                        <a:pt x="134" y="9"/>
                        <a:pt x="126" y="14"/>
                        <a:pt x="121" y="20"/>
                      </a:cubicBezTo>
                      <a:cubicBezTo>
                        <a:pt x="113" y="28"/>
                        <a:pt x="119" y="35"/>
                        <a:pt x="122" y="38"/>
                      </a:cubicBezTo>
                      <a:cubicBezTo>
                        <a:pt x="122" y="38"/>
                        <a:pt x="122" y="38"/>
                        <a:pt x="122" y="38"/>
                      </a:cubicBezTo>
                      <a:cubicBezTo>
                        <a:pt x="112" y="42"/>
                        <a:pt x="100" y="43"/>
                        <a:pt x="88" y="44"/>
                      </a:cubicBezTo>
                      <a:cubicBezTo>
                        <a:pt x="73" y="45"/>
                        <a:pt x="57" y="46"/>
                        <a:pt x="43" y="53"/>
                      </a:cubicBezTo>
                      <a:cubicBezTo>
                        <a:pt x="42" y="53"/>
                        <a:pt x="41" y="54"/>
                        <a:pt x="41" y="56"/>
                      </a:cubicBezTo>
                      <a:cubicBezTo>
                        <a:pt x="39" y="64"/>
                        <a:pt x="47" y="67"/>
                        <a:pt x="54" y="70"/>
                      </a:cubicBezTo>
                      <a:cubicBezTo>
                        <a:pt x="57" y="71"/>
                        <a:pt x="61" y="73"/>
                        <a:pt x="62" y="74"/>
                      </a:cubicBezTo>
                      <a:cubicBezTo>
                        <a:pt x="62" y="74"/>
                        <a:pt x="62" y="75"/>
                        <a:pt x="62" y="75"/>
                      </a:cubicBezTo>
                      <a:cubicBezTo>
                        <a:pt x="61" y="75"/>
                        <a:pt x="58" y="75"/>
                        <a:pt x="57" y="75"/>
                      </a:cubicBezTo>
                      <a:cubicBezTo>
                        <a:pt x="55" y="75"/>
                        <a:pt x="54" y="75"/>
                        <a:pt x="53" y="75"/>
                      </a:cubicBezTo>
                      <a:cubicBezTo>
                        <a:pt x="45" y="75"/>
                        <a:pt x="37" y="74"/>
                        <a:pt x="29" y="73"/>
                      </a:cubicBezTo>
                      <a:cubicBezTo>
                        <a:pt x="21" y="71"/>
                        <a:pt x="12" y="70"/>
                        <a:pt x="4" y="70"/>
                      </a:cubicBezTo>
                      <a:cubicBezTo>
                        <a:pt x="2" y="70"/>
                        <a:pt x="0" y="72"/>
                        <a:pt x="0" y="74"/>
                      </a:cubicBezTo>
                      <a:cubicBezTo>
                        <a:pt x="0" y="76"/>
                        <a:pt x="2" y="78"/>
                        <a:pt x="4" y="78"/>
                      </a:cubicBezTo>
                      <a:cubicBezTo>
                        <a:pt x="12" y="78"/>
                        <a:pt x="19" y="79"/>
                        <a:pt x="28" y="80"/>
                      </a:cubicBezTo>
                      <a:cubicBezTo>
                        <a:pt x="36" y="82"/>
                        <a:pt x="45" y="83"/>
                        <a:pt x="53" y="83"/>
                      </a:cubicBezTo>
                      <a:cubicBezTo>
                        <a:pt x="54" y="83"/>
                        <a:pt x="55" y="83"/>
                        <a:pt x="56" y="83"/>
                      </a:cubicBezTo>
                      <a:cubicBezTo>
                        <a:pt x="58" y="83"/>
                        <a:pt x="59" y="83"/>
                        <a:pt x="60" y="83"/>
                      </a:cubicBezTo>
                      <a:cubicBezTo>
                        <a:pt x="64" y="83"/>
                        <a:pt x="68" y="82"/>
                        <a:pt x="70" y="79"/>
                      </a:cubicBezTo>
                      <a:cubicBezTo>
                        <a:pt x="72" y="75"/>
                        <a:pt x="69" y="71"/>
                        <a:pt x="69" y="70"/>
                      </a:cubicBezTo>
                      <a:cubicBezTo>
                        <a:pt x="66" y="66"/>
                        <a:pt x="62" y="64"/>
                        <a:pt x="57" y="62"/>
                      </a:cubicBezTo>
                      <a:cubicBezTo>
                        <a:pt x="55" y="62"/>
                        <a:pt x="51" y="60"/>
                        <a:pt x="49" y="59"/>
                      </a:cubicBezTo>
                      <a:cubicBezTo>
                        <a:pt x="62" y="54"/>
                        <a:pt x="75" y="53"/>
                        <a:pt x="89" y="52"/>
                      </a:cubicBezTo>
                      <a:cubicBezTo>
                        <a:pt x="103" y="50"/>
                        <a:pt x="117" y="49"/>
                        <a:pt x="130" y="44"/>
                      </a:cubicBezTo>
                      <a:cubicBezTo>
                        <a:pt x="132" y="44"/>
                        <a:pt x="132" y="43"/>
                        <a:pt x="133" y="42"/>
                      </a:cubicBezTo>
                      <a:cubicBezTo>
                        <a:pt x="133" y="41"/>
                        <a:pt x="133" y="39"/>
                        <a:pt x="133" y="38"/>
                      </a:cubicBezTo>
                      <a:cubicBezTo>
                        <a:pt x="131" y="36"/>
                        <a:pt x="130" y="34"/>
                        <a:pt x="128" y="33"/>
                      </a:cubicBezTo>
                      <a:cubicBezTo>
                        <a:pt x="124" y="28"/>
                        <a:pt x="124" y="28"/>
                        <a:pt x="127" y="25"/>
                      </a:cubicBezTo>
                      <a:cubicBezTo>
                        <a:pt x="131" y="20"/>
                        <a:pt x="139" y="16"/>
                        <a:pt x="145" y="12"/>
                      </a:cubicBezTo>
                      <a:cubicBezTo>
                        <a:pt x="148" y="10"/>
                        <a:pt x="150" y="9"/>
                        <a:pt x="152" y="8"/>
                      </a:cubicBezTo>
                      <a:cubicBezTo>
                        <a:pt x="154" y="6"/>
                        <a:pt x="154" y="4"/>
                        <a:pt x="15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</a:t>
            </a:r>
            <a:r>
              <a:rPr lang="en-US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 递归算法的时间复杂度分析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939286" y="1204352"/>
            <a:ext cx="7198651" cy="523220"/>
            <a:chOff x="939286" y="1204352"/>
            <a:chExt cx="7198651" cy="523220"/>
          </a:xfrm>
        </p:grpSpPr>
        <p:sp>
          <p:nvSpPr>
            <p:cNvPr id="11" name="矩形 10"/>
            <p:cNvSpPr/>
            <p:nvPr/>
          </p:nvSpPr>
          <p:spPr>
            <a:xfrm>
              <a:off x="1489963" y="1204352"/>
              <a:ext cx="66479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递归算法一般存在如下通用分治递推式：</a:t>
              </a:r>
            </a:p>
          </p:txBody>
        </p:sp>
        <p:grpSp>
          <p:nvGrpSpPr>
            <p:cNvPr id="22" name="Group 82"/>
            <p:cNvGrpSpPr/>
            <p:nvPr/>
          </p:nvGrpSpPr>
          <p:grpSpPr>
            <a:xfrm>
              <a:off x="939286" y="1208323"/>
              <a:ext cx="360000" cy="468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23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566380" y="1848970"/>
            <a:ext cx="9708637" cy="1077110"/>
            <a:chOff x="1566380" y="1848970"/>
            <a:chExt cx="9708637" cy="1077110"/>
          </a:xfrm>
        </p:grpSpPr>
        <p:graphicFrame>
          <p:nvGraphicFramePr>
            <p:cNvPr id="10" name="对象 9"/>
            <p:cNvGraphicFramePr>
              <a:graphicFrameLocks noChangeAspect="1"/>
            </p:cNvGraphicFramePr>
            <p:nvPr/>
          </p:nvGraphicFramePr>
          <p:xfrm>
            <a:off x="1566380" y="1848970"/>
            <a:ext cx="4940659" cy="10771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2" imgW="2006600" imgH="482600" progId="Equation.3">
                    <p:embed/>
                  </p:oleObj>
                </mc:Choice>
                <mc:Fallback>
                  <p:oleObj name="公式" r:id="rId2" imgW="2006600" imgH="482600" progId="Equation.3">
                    <p:embed/>
                    <p:pic>
                      <p:nvPicPr>
                        <p:cNvPr id="0" name="图片 30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6380" y="1848970"/>
                          <a:ext cx="4940659" cy="107711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矩形 26"/>
            <p:cNvSpPr/>
            <p:nvPr/>
          </p:nvSpPr>
          <p:spPr>
            <a:xfrm>
              <a:off x="6897991" y="2115567"/>
              <a:ext cx="437702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其中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都是常数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404360" y="2412454"/>
            <a:ext cx="3165840" cy="1127691"/>
            <a:chOff x="4404360" y="2412454"/>
            <a:chExt cx="3165840" cy="1127691"/>
          </a:xfrm>
        </p:grpSpPr>
        <p:sp>
          <p:nvSpPr>
            <p:cNvPr id="15" name="椭圆 14"/>
            <p:cNvSpPr/>
            <p:nvPr/>
          </p:nvSpPr>
          <p:spPr>
            <a:xfrm>
              <a:off x="4404360" y="2412454"/>
              <a:ext cx="684000" cy="468000"/>
            </a:xfrm>
            <a:prstGeom prst="ellipse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/>
            <p:cNvCxnSpPr>
              <a:stCxn id="15" idx="5"/>
            </p:cNvCxnSpPr>
            <p:nvPr/>
          </p:nvCxnSpPr>
          <p:spPr>
            <a:xfrm>
              <a:off x="4988191" y="2811917"/>
              <a:ext cx="422009" cy="479923"/>
            </a:xfrm>
            <a:prstGeom prst="line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410200" y="3078480"/>
              <a:ext cx="2160000" cy="461665"/>
            </a:xfrm>
            <a:prstGeom prst="rect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合并解的时间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39286" y="2158417"/>
            <a:ext cx="1764000" cy="1318535"/>
            <a:chOff x="939286" y="2158417"/>
            <a:chExt cx="1764000" cy="1318535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2068831" y="2550604"/>
              <a:ext cx="422009" cy="479923"/>
            </a:xfrm>
            <a:prstGeom prst="lin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939286" y="3015287"/>
              <a:ext cx="1764000" cy="461665"/>
            </a:xfrm>
            <a:prstGeom prst="rect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原问题规模</a:t>
              </a:r>
            </a:p>
          </p:txBody>
        </p:sp>
        <p:sp>
          <p:nvSpPr>
            <p:cNvPr id="43" name="椭圆 42"/>
            <p:cNvSpPr/>
            <p:nvPr/>
          </p:nvSpPr>
          <p:spPr>
            <a:xfrm>
              <a:off x="1898280" y="2158417"/>
              <a:ext cx="360000" cy="396000"/>
            </a:xfrm>
            <a:prstGeom prst="ellips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383280" y="2427694"/>
            <a:ext cx="1804084" cy="1338818"/>
            <a:chOff x="3383280" y="2427694"/>
            <a:chExt cx="1804084" cy="1338818"/>
          </a:xfrm>
        </p:grpSpPr>
        <p:sp>
          <p:nvSpPr>
            <p:cNvPr id="36" name="椭圆 35"/>
            <p:cNvSpPr/>
            <p:nvPr/>
          </p:nvSpPr>
          <p:spPr>
            <a:xfrm>
              <a:off x="3383280" y="2427694"/>
              <a:ext cx="684000" cy="468000"/>
            </a:xfrm>
            <a:prstGeom prst="ellipse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9" name="直接连接符 38"/>
            <p:cNvCxnSpPr>
              <a:stCxn id="36" idx="5"/>
            </p:cNvCxnSpPr>
            <p:nvPr/>
          </p:nvCxnSpPr>
          <p:spPr>
            <a:xfrm>
              <a:off x="3967111" y="2827157"/>
              <a:ext cx="422009" cy="479923"/>
            </a:xfrm>
            <a:prstGeom prst="line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423364" y="3304847"/>
              <a:ext cx="1764000" cy="461665"/>
            </a:xfrm>
            <a:prstGeom prst="rect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子问题规模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767840" y="2488267"/>
            <a:ext cx="2340000" cy="1833583"/>
            <a:chOff x="1767840" y="2488267"/>
            <a:chExt cx="2340000" cy="1833583"/>
          </a:xfrm>
        </p:grpSpPr>
        <p:cxnSp>
          <p:nvCxnSpPr>
            <p:cNvPr id="45" name="直接连接符 44"/>
            <p:cNvCxnSpPr/>
            <p:nvPr/>
          </p:nvCxnSpPr>
          <p:spPr>
            <a:xfrm flipH="1">
              <a:off x="2948013" y="2880454"/>
              <a:ext cx="0" cy="972000"/>
            </a:xfrm>
            <a:prstGeom prst="line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2780373" y="2488267"/>
              <a:ext cx="360000" cy="396000"/>
            </a:xfrm>
            <a:prstGeom prst="ellipse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67840" y="3860185"/>
              <a:ext cx="2340000" cy="461665"/>
            </a:xfrm>
            <a:prstGeom prst="rect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求解 </a:t>
              </a:r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zh-CN" altLang="en-US" dirty="0"/>
                <a:t>个子问题</a:t>
              </a:r>
            </a:p>
          </p:txBody>
        </p:sp>
      </p:grp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431279" y="4073545"/>
          <a:ext cx="4678397" cy="1795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2044700" imgH="787400" progId="Equation.3">
                  <p:embed/>
                </p:oleObj>
              </mc:Choice>
              <mc:Fallback>
                <p:oleObj name="公式" r:id="rId4" imgW="2044700" imgH="787400" progId="Equation.3">
                  <p:embed/>
                  <p:pic>
                    <p:nvPicPr>
                      <p:cNvPr id="0" name="图片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1279" y="4073545"/>
                        <a:ext cx="4678397" cy="17954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11105867" y="6015040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r>
              <a:rPr lang="en-US" altLang="zh-CN" sz="1200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20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小结：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时间复杂度分析</a:t>
            </a:r>
          </a:p>
        </p:txBody>
      </p:sp>
      <p:sp>
        <p:nvSpPr>
          <p:cNvPr id="105474" name="文本框 105473"/>
          <p:cNvSpPr txBox="1"/>
          <p:nvPr/>
        </p:nvSpPr>
        <p:spPr>
          <a:xfrm>
            <a:off x="1105535" y="1137285"/>
            <a:ext cx="4899025" cy="52197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算法分析的核心</a:t>
            </a:r>
            <a:r>
              <a:rPr lang="en-US" altLang="zh-CN"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计数</a:t>
            </a:r>
          </a:p>
        </p:txBody>
      </p:sp>
      <p:pic>
        <p:nvPicPr>
          <p:cNvPr id="105475" name="图片 1054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763" y="1937068"/>
            <a:ext cx="3036887" cy="4327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500" name="图片 1064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743" y="2382203"/>
            <a:ext cx="3816350" cy="2300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501" name="文本框 106500"/>
          <p:cNvSpPr txBox="1"/>
          <p:nvPr/>
        </p:nvSpPr>
        <p:spPr>
          <a:xfrm>
            <a:off x="6398895" y="1137285"/>
            <a:ext cx="4932045" cy="52197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渐近时间关注的是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——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趋势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2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算法分析基础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2-2    算法的空间复杂度分析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2.2  算法的空间复杂度分析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18714" y="957106"/>
            <a:ext cx="7197526" cy="523220"/>
            <a:chOff x="1826091" y="4148024"/>
            <a:chExt cx="7197526" cy="523220"/>
          </a:xfrm>
        </p:grpSpPr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算法在运行过程中需要哪些存储空间？</a:t>
              </a:r>
            </a:p>
          </p:txBody>
        </p:sp>
        <p:grpSp>
          <p:nvGrpSpPr>
            <p:cNvPr id="16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282343" y="1531620"/>
            <a:ext cx="5301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）输入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输出数据占用的空间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553200" y="1543412"/>
            <a:ext cx="4265696" cy="461665"/>
            <a:chOff x="6553200" y="1863452"/>
            <a:chExt cx="4265696" cy="461665"/>
          </a:xfrm>
        </p:grpSpPr>
        <p:sp>
          <p:nvSpPr>
            <p:cNvPr id="6" name="矩形 5"/>
            <p:cNvSpPr/>
            <p:nvPr/>
          </p:nvSpPr>
          <p:spPr>
            <a:xfrm>
              <a:off x="7248688" y="1863452"/>
              <a:ext cx="35702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取决于问题，与算法无关</a:t>
              </a:r>
              <a:endPara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右箭头 2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86808" y="2623819"/>
            <a:ext cx="4320000" cy="14400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CommonFactor</a:t>
            </a:r>
            <a:r>
              <a:rPr lang="en-US" altLang="zh-CN" dirty="0"/>
              <a:t>(</a:t>
            </a:r>
            <a:r>
              <a:rPr lang="en-US" altLang="zh-CN" dirty="0" err="1"/>
              <a:t>int</a:t>
            </a:r>
            <a:r>
              <a:rPr lang="en-US" altLang="zh-CN" dirty="0"/>
              <a:t> m, </a:t>
            </a:r>
            <a:r>
              <a:rPr lang="en-US" altLang="zh-CN" dirty="0" err="1"/>
              <a:t>int</a:t>
            </a:r>
            <a:r>
              <a:rPr lang="en-US" altLang="zh-CN" dirty="0"/>
              <a:t> n)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{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endParaRPr lang="en-US" altLang="zh-CN" dirty="0"/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}</a:t>
            </a:r>
            <a:endParaRPr lang="zh-CN" alt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68560" y="2623819"/>
            <a:ext cx="4320000" cy="14400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void </a:t>
            </a:r>
            <a:r>
              <a:rPr lang="en-US" altLang="zh-CN" dirty="0" err="1"/>
              <a:t>BubbleSort</a:t>
            </a:r>
            <a:r>
              <a:rPr lang="en-US" altLang="zh-CN" dirty="0"/>
              <a:t>(</a:t>
            </a:r>
            <a:r>
              <a:rPr lang="en-US" altLang="zh-CN" dirty="0" err="1"/>
              <a:t>int</a:t>
            </a:r>
            <a:r>
              <a:rPr lang="en-US" altLang="zh-CN" dirty="0"/>
              <a:t> r[ ], </a:t>
            </a:r>
            <a:r>
              <a:rPr lang="en-US" altLang="zh-CN" dirty="0" err="1"/>
              <a:t>int</a:t>
            </a:r>
            <a:r>
              <a:rPr lang="en-US" altLang="zh-CN" dirty="0"/>
              <a:t> n)</a:t>
            </a:r>
          </a:p>
          <a:p>
            <a:r>
              <a:rPr lang="en-US" altLang="zh-CN" dirty="0"/>
              <a:t>{	</a:t>
            </a:r>
          </a:p>
          <a:p>
            <a:endParaRPr lang="en-US" altLang="zh-CN" dirty="0"/>
          </a:p>
          <a:p>
            <a:r>
              <a:rPr lang="zh-CN" altLang="en-US" dirty="0"/>
              <a:t>}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186808" y="4315459"/>
            <a:ext cx="9201752" cy="1426031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void Equation(double a, double b, double c, double *p, double *q)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{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endParaRPr lang="en-US" altLang="zh-CN" dirty="0"/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}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105867" y="6015040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r>
              <a:rPr lang="en-US" altLang="zh-CN" sz="1200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10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4" grpId="0" bldLvl="0" animBg="1"/>
      <p:bldP spid="5" grpId="0" bldLvl="0" animBg="1"/>
      <p:bldP spid="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2.2  算法的空间复杂度分析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18714" y="957106"/>
            <a:ext cx="7197526" cy="523220"/>
            <a:chOff x="1826091" y="4148024"/>
            <a:chExt cx="7197526" cy="523220"/>
          </a:xfrm>
        </p:grpSpPr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算法在运行过程中需要哪些存储空间？</a:t>
              </a:r>
            </a:p>
          </p:txBody>
        </p:sp>
        <p:grpSp>
          <p:nvGrpSpPr>
            <p:cNvPr id="10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282343" y="2049780"/>
            <a:ext cx="6032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）算法本身占用的空间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553200" y="2061572"/>
            <a:ext cx="3957920" cy="461665"/>
            <a:chOff x="6553200" y="1863452"/>
            <a:chExt cx="3957920" cy="461665"/>
          </a:xfrm>
        </p:grpSpPr>
        <p:sp>
          <p:nvSpPr>
            <p:cNvPr id="29" name="矩形 28"/>
            <p:cNvSpPr/>
            <p:nvPr/>
          </p:nvSpPr>
          <p:spPr>
            <a:xfrm>
              <a:off x="7248688" y="1863452"/>
              <a:ext cx="3262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与算法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，大小固定</a:t>
              </a:r>
            </a:p>
          </p:txBody>
        </p:sp>
        <p:sp>
          <p:nvSpPr>
            <p:cNvPr id="25" name="右箭头 24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Rectangle 3"/>
          <p:cNvSpPr txBox="1">
            <a:spLocks noChangeArrowheads="1"/>
          </p:cNvSpPr>
          <p:nvPr/>
        </p:nvSpPr>
        <p:spPr>
          <a:xfrm>
            <a:off x="1186808" y="2623820"/>
            <a:ext cx="4512952" cy="3426579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CommonFactor</a:t>
            </a:r>
            <a:r>
              <a:rPr lang="en-US" altLang="zh-CN" dirty="0"/>
              <a:t>(</a:t>
            </a:r>
            <a:r>
              <a:rPr lang="en-US" altLang="zh-CN" dirty="0" err="1"/>
              <a:t>int</a:t>
            </a:r>
            <a:r>
              <a:rPr lang="en-US" altLang="zh-CN" dirty="0"/>
              <a:t> m, </a:t>
            </a:r>
            <a:r>
              <a:rPr lang="en-US" altLang="zh-CN" dirty="0" err="1"/>
              <a:t>int</a:t>
            </a:r>
            <a:r>
              <a:rPr lang="en-US" altLang="zh-CN" dirty="0"/>
              <a:t> n)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{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</a:t>
            </a:r>
            <a:r>
              <a:rPr lang="en-US" altLang="zh-CN" dirty="0" err="1"/>
              <a:t>int</a:t>
            </a:r>
            <a:r>
              <a:rPr lang="en-US" altLang="zh-CN" dirty="0"/>
              <a:t> r = m % n;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while (r != 0) 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{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    m = n;   n = r;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    r = m % n;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}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    return n;</a:t>
            </a:r>
          </a:p>
          <a:p>
            <a:pPr>
              <a:lnSpc>
                <a:spcPts val="2600"/>
              </a:lnSpc>
              <a:spcBef>
                <a:spcPts val="0"/>
              </a:spcBef>
            </a:pPr>
            <a:r>
              <a:rPr lang="en-US" altLang="zh-CN" dirty="0"/>
              <a:t>}</a:t>
            </a:r>
            <a:endParaRPr lang="zh-CN" altLang="en-US" dirty="0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1282343" y="1531620"/>
            <a:ext cx="5301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）输入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输出数据占用的空间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553200" y="1543412"/>
            <a:ext cx="4265696" cy="461665"/>
            <a:chOff x="6553200" y="1863452"/>
            <a:chExt cx="4265696" cy="461665"/>
          </a:xfrm>
        </p:grpSpPr>
        <p:sp>
          <p:nvSpPr>
            <p:cNvPr id="35" name="矩形 34"/>
            <p:cNvSpPr/>
            <p:nvPr/>
          </p:nvSpPr>
          <p:spPr>
            <a:xfrm>
              <a:off x="7248688" y="1863452"/>
              <a:ext cx="35702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取决于问题，与算法无关</a:t>
              </a:r>
              <a:endPara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右箭头 35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0"/>
          <p:cNvSpPr txBox="1"/>
          <p:nvPr/>
        </p:nvSpPr>
        <p:spPr>
          <a:xfrm>
            <a:off x="11105867" y="6015040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r>
              <a:rPr lang="en-US" altLang="zh-CN" sz="1200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11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2.2  算法的空间复杂度分析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18714" y="957106"/>
            <a:ext cx="7197526" cy="523220"/>
            <a:chOff x="1826091" y="4148024"/>
            <a:chExt cx="7197526" cy="523220"/>
          </a:xfrm>
        </p:grpSpPr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算法在运行过程中需要哪些存储空间？</a:t>
              </a:r>
            </a:p>
          </p:txBody>
        </p:sp>
        <p:grpSp>
          <p:nvGrpSpPr>
            <p:cNvPr id="16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255762" y="2598127"/>
            <a:ext cx="6032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）执行算法需要的辅助空间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53200" y="2598127"/>
            <a:ext cx="3957920" cy="461665"/>
            <a:chOff x="6553200" y="1863452"/>
            <a:chExt cx="3957920" cy="461665"/>
          </a:xfrm>
        </p:grpSpPr>
        <p:sp>
          <p:nvSpPr>
            <p:cNvPr id="4" name="矩形 3"/>
            <p:cNvSpPr/>
            <p:nvPr/>
          </p:nvSpPr>
          <p:spPr>
            <a:xfrm>
              <a:off x="7248688" y="1863452"/>
              <a:ext cx="3262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与算法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，体现效率</a:t>
              </a:r>
            </a:p>
          </p:txBody>
        </p:sp>
        <p:sp>
          <p:nvSpPr>
            <p:cNvPr id="5" name="右箭头 4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6141" y="3435145"/>
            <a:ext cx="10725857" cy="1134593"/>
            <a:chOff x="856621" y="2688385"/>
            <a:chExt cx="10725857" cy="1134593"/>
          </a:xfrm>
        </p:grpSpPr>
        <p:sp>
          <p:nvSpPr>
            <p:cNvPr id="7" name="矩形 6"/>
            <p:cNvSpPr/>
            <p:nvPr/>
          </p:nvSpPr>
          <p:spPr>
            <a:xfrm>
              <a:off x="1621522" y="3361313"/>
              <a:ext cx="99609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除算法本身和输入输出数据所占用的空间外，算法临时开辟的存储空间</a:t>
              </a:r>
              <a:endParaRPr lang="zh-CN" altLang="en-US" sz="2400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56621" y="2688385"/>
              <a:ext cx="9044389" cy="609398"/>
              <a:chOff x="651937" y="5387316"/>
              <a:chExt cx="9044389" cy="609398"/>
            </a:xfrm>
          </p:grpSpPr>
          <p:sp>
            <p:nvSpPr>
              <p:cNvPr id="32" name="Rectangle 13"/>
              <p:cNvSpPr>
                <a:spLocks noChangeArrowheads="1"/>
              </p:cNvSpPr>
              <p:nvPr/>
            </p:nvSpPr>
            <p:spPr bwMode="auto">
              <a:xfrm>
                <a:off x="1130976" y="5387316"/>
                <a:ext cx="8565350" cy="609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FF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</a:pPr>
                <a:r>
                  <a:rPr lang="zh-CN" altLang="zh-CN" sz="2800" dirty="0">
                    <a:solidFill>
                      <a:srgbClr val="285A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空间复杂度</a:t>
                </a:r>
                <a:r>
                  <a:rPr lang="zh-CN" altLang="en-US" sz="28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zh-CN" altLang="zh-CN" sz="28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算法在执行过程中需要的辅助空间数量</a:t>
                </a:r>
                <a:endPara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1" name="Group 67"/>
              <p:cNvGrpSpPr/>
              <p:nvPr/>
            </p:nvGrpSpPr>
            <p:grpSpPr>
              <a:xfrm>
                <a:off x="651937" y="5480365"/>
                <a:ext cx="359992" cy="360001"/>
                <a:chOff x="10115551" y="5634036"/>
                <a:chExt cx="577837" cy="576265"/>
              </a:xfrm>
              <a:solidFill>
                <a:srgbClr val="5A327D"/>
              </a:solidFill>
            </p:grpSpPr>
            <p:sp>
              <p:nvSpPr>
                <p:cNvPr id="28" name="Freeform 13"/>
                <p:cNvSpPr/>
                <p:nvPr/>
              </p:nvSpPr>
              <p:spPr bwMode="auto">
                <a:xfrm>
                  <a:off x="10177450" y="5634036"/>
                  <a:ext cx="515938" cy="517526"/>
                </a:xfrm>
                <a:custGeom>
                  <a:avLst/>
                  <a:gdLst>
                    <a:gd name="T0" fmla="*/ 174 w 176"/>
                    <a:gd name="T1" fmla="*/ 61 h 176"/>
                    <a:gd name="T2" fmla="*/ 115 w 176"/>
                    <a:gd name="T3" fmla="*/ 2 h 176"/>
                    <a:gd name="T4" fmla="*/ 110 w 176"/>
                    <a:gd name="T5" fmla="*/ 2 h 176"/>
                    <a:gd name="T6" fmla="*/ 91 w 176"/>
                    <a:gd name="T7" fmla="*/ 20 h 176"/>
                    <a:gd name="T8" fmla="*/ 90 w 176"/>
                    <a:gd name="T9" fmla="*/ 23 h 176"/>
                    <a:gd name="T10" fmla="*/ 91 w 176"/>
                    <a:gd name="T11" fmla="*/ 26 h 176"/>
                    <a:gd name="T12" fmla="*/ 96 w 176"/>
                    <a:gd name="T13" fmla="*/ 31 h 176"/>
                    <a:gd name="T14" fmla="*/ 69 w 176"/>
                    <a:gd name="T15" fmla="*/ 58 h 176"/>
                    <a:gd name="T16" fmla="*/ 50 w 176"/>
                    <a:gd name="T17" fmla="*/ 56 h 176"/>
                    <a:gd name="T18" fmla="*/ 1 w 176"/>
                    <a:gd name="T19" fmla="*/ 76 h 176"/>
                    <a:gd name="T20" fmla="*/ 1 w 176"/>
                    <a:gd name="T21" fmla="*/ 82 h 176"/>
                    <a:gd name="T22" fmla="*/ 94 w 176"/>
                    <a:gd name="T23" fmla="*/ 175 h 176"/>
                    <a:gd name="T24" fmla="*/ 97 w 176"/>
                    <a:gd name="T25" fmla="*/ 176 h 176"/>
                    <a:gd name="T26" fmla="*/ 100 w 176"/>
                    <a:gd name="T27" fmla="*/ 175 h 176"/>
                    <a:gd name="T28" fmla="*/ 118 w 176"/>
                    <a:gd name="T29" fmla="*/ 107 h 176"/>
                    <a:gd name="T30" fmla="*/ 145 w 176"/>
                    <a:gd name="T31" fmla="*/ 80 h 176"/>
                    <a:gd name="T32" fmla="*/ 150 w 176"/>
                    <a:gd name="T33" fmla="*/ 85 h 176"/>
                    <a:gd name="T34" fmla="*/ 156 w 176"/>
                    <a:gd name="T35" fmla="*/ 85 h 176"/>
                    <a:gd name="T36" fmla="*/ 174 w 176"/>
                    <a:gd name="T37" fmla="*/ 66 h 176"/>
                    <a:gd name="T38" fmla="*/ 176 w 176"/>
                    <a:gd name="T39" fmla="*/ 63 h 176"/>
                    <a:gd name="T40" fmla="*/ 174 w 176"/>
                    <a:gd name="T41" fmla="*/ 61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6" h="176">
                      <a:moveTo>
                        <a:pt x="174" y="61"/>
                      </a:moveTo>
                      <a:cubicBezTo>
                        <a:pt x="115" y="2"/>
                        <a:pt x="115" y="2"/>
                        <a:pt x="115" y="2"/>
                      </a:cubicBezTo>
                      <a:cubicBezTo>
                        <a:pt x="114" y="0"/>
                        <a:pt x="111" y="0"/>
                        <a:pt x="110" y="2"/>
                      </a:cubicBezTo>
                      <a:cubicBezTo>
                        <a:pt x="91" y="20"/>
                        <a:pt x="91" y="20"/>
                        <a:pt x="91" y="20"/>
                      </a:cubicBezTo>
                      <a:cubicBezTo>
                        <a:pt x="90" y="21"/>
                        <a:pt x="90" y="22"/>
                        <a:pt x="90" y="23"/>
                      </a:cubicBezTo>
                      <a:cubicBezTo>
                        <a:pt x="90" y="24"/>
                        <a:pt x="90" y="25"/>
                        <a:pt x="91" y="26"/>
                      </a:cubicBezTo>
                      <a:cubicBezTo>
                        <a:pt x="96" y="31"/>
                        <a:pt x="96" y="31"/>
                        <a:pt x="96" y="31"/>
                      </a:cubicBezTo>
                      <a:cubicBezTo>
                        <a:pt x="69" y="58"/>
                        <a:pt x="69" y="58"/>
                        <a:pt x="69" y="58"/>
                      </a:cubicBezTo>
                      <a:cubicBezTo>
                        <a:pt x="63" y="57"/>
                        <a:pt x="57" y="56"/>
                        <a:pt x="50" y="56"/>
                      </a:cubicBezTo>
                      <a:cubicBezTo>
                        <a:pt x="32" y="56"/>
                        <a:pt x="14" y="63"/>
                        <a:pt x="1" y="76"/>
                      </a:cubicBezTo>
                      <a:cubicBezTo>
                        <a:pt x="0" y="78"/>
                        <a:pt x="0" y="80"/>
                        <a:pt x="1" y="82"/>
                      </a:cubicBezTo>
                      <a:cubicBezTo>
                        <a:pt x="94" y="175"/>
                        <a:pt x="94" y="175"/>
                        <a:pt x="94" y="175"/>
                      </a:cubicBezTo>
                      <a:cubicBezTo>
                        <a:pt x="95" y="175"/>
                        <a:pt x="96" y="176"/>
                        <a:pt x="97" y="176"/>
                      </a:cubicBezTo>
                      <a:cubicBezTo>
                        <a:pt x="98" y="176"/>
                        <a:pt x="99" y="175"/>
                        <a:pt x="100" y="175"/>
                      </a:cubicBezTo>
                      <a:cubicBezTo>
                        <a:pt x="117" y="157"/>
                        <a:pt x="124" y="131"/>
                        <a:pt x="118" y="107"/>
                      </a:cubicBezTo>
                      <a:cubicBezTo>
                        <a:pt x="145" y="80"/>
                        <a:pt x="145" y="80"/>
                        <a:pt x="145" y="80"/>
                      </a:cubicBezTo>
                      <a:cubicBezTo>
                        <a:pt x="150" y="85"/>
                        <a:pt x="150" y="85"/>
                        <a:pt x="150" y="85"/>
                      </a:cubicBezTo>
                      <a:cubicBezTo>
                        <a:pt x="152" y="86"/>
                        <a:pt x="154" y="86"/>
                        <a:pt x="156" y="85"/>
                      </a:cubicBezTo>
                      <a:cubicBezTo>
                        <a:pt x="174" y="66"/>
                        <a:pt x="174" y="66"/>
                        <a:pt x="174" y="66"/>
                      </a:cubicBezTo>
                      <a:cubicBezTo>
                        <a:pt x="175" y="65"/>
                        <a:pt x="176" y="64"/>
                        <a:pt x="176" y="63"/>
                      </a:cubicBezTo>
                      <a:cubicBezTo>
                        <a:pt x="176" y="62"/>
                        <a:pt x="175" y="61"/>
                        <a:pt x="17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14"/>
                <p:cNvSpPr/>
                <p:nvPr/>
              </p:nvSpPr>
              <p:spPr bwMode="auto">
                <a:xfrm>
                  <a:off x="10115551" y="5983288"/>
                  <a:ext cx="228600" cy="227013"/>
                </a:xfrm>
                <a:custGeom>
                  <a:avLst/>
                  <a:gdLst>
                    <a:gd name="T0" fmla="*/ 7 w 78"/>
                    <a:gd name="T1" fmla="*/ 77 h 77"/>
                    <a:gd name="T2" fmla="*/ 2 w 78"/>
                    <a:gd name="T3" fmla="*/ 76 h 77"/>
                    <a:gd name="T4" fmla="*/ 2 w 78"/>
                    <a:gd name="T5" fmla="*/ 67 h 77"/>
                    <a:gd name="T6" fmla="*/ 67 w 78"/>
                    <a:gd name="T7" fmla="*/ 2 h 77"/>
                    <a:gd name="T8" fmla="*/ 76 w 78"/>
                    <a:gd name="T9" fmla="*/ 2 h 77"/>
                    <a:gd name="T10" fmla="*/ 76 w 78"/>
                    <a:gd name="T11" fmla="*/ 11 h 77"/>
                    <a:gd name="T12" fmla="*/ 11 w 78"/>
                    <a:gd name="T13" fmla="*/ 76 h 77"/>
                    <a:gd name="T14" fmla="*/ 7 w 78"/>
                    <a:gd name="T15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8" h="77">
                      <a:moveTo>
                        <a:pt x="7" y="77"/>
                      </a:moveTo>
                      <a:cubicBezTo>
                        <a:pt x="5" y="77"/>
                        <a:pt x="3" y="77"/>
                        <a:pt x="2" y="76"/>
                      </a:cubicBezTo>
                      <a:cubicBezTo>
                        <a:pt x="0" y="73"/>
                        <a:pt x="0" y="70"/>
                        <a:pt x="2" y="67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70" y="0"/>
                        <a:pt x="73" y="0"/>
                        <a:pt x="76" y="2"/>
                      </a:cubicBezTo>
                      <a:cubicBezTo>
                        <a:pt x="78" y="5"/>
                        <a:pt x="78" y="8"/>
                        <a:pt x="76" y="11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10" y="77"/>
                        <a:pt x="8" y="77"/>
                        <a:pt x="7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8" name="组合 37"/>
          <p:cNvGrpSpPr/>
          <p:nvPr/>
        </p:nvGrpSpPr>
        <p:grpSpPr>
          <a:xfrm>
            <a:off x="785412" y="4761025"/>
            <a:ext cx="9974029" cy="523220"/>
            <a:chOff x="651937" y="5387316"/>
            <a:chExt cx="9974029" cy="523220"/>
          </a:xfrm>
        </p:grpSpPr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1130976" y="5387316"/>
              <a:ext cx="949499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空间复杂度也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是问题规模的函数，通常记作：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 =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f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)) 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0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41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282343" y="2049780"/>
            <a:ext cx="6032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）算法本身占用的空间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553200" y="2061572"/>
            <a:ext cx="3957920" cy="461665"/>
            <a:chOff x="6553200" y="1863452"/>
            <a:chExt cx="3957920" cy="461665"/>
          </a:xfrm>
        </p:grpSpPr>
        <p:sp>
          <p:nvSpPr>
            <p:cNvPr id="46" name="矩形 45"/>
            <p:cNvSpPr/>
            <p:nvPr/>
          </p:nvSpPr>
          <p:spPr>
            <a:xfrm>
              <a:off x="7248688" y="1863452"/>
              <a:ext cx="3262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与算法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，大小固定</a:t>
              </a:r>
            </a:p>
          </p:txBody>
        </p:sp>
        <p:sp>
          <p:nvSpPr>
            <p:cNvPr id="47" name="右箭头 46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1282343" y="1531620"/>
            <a:ext cx="5301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）输入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输出数据占用的空间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553200" y="1543412"/>
            <a:ext cx="4265696" cy="461665"/>
            <a:chOff x="6553200" y="1863452"/>
            <a:chExt cx="4265696" cy="461665"/>
          </a:xfrm>
        </p:grpSpPr>
        <p:sp>
          <p:nvSpPr>
            <p:cNvPr id="50" name="矩形 49"/>
            <p:cNvSpPr/>
            <p:nvPr/>
          </p:nvSpPr>
          <p:spPr>
            <a:xfrm>
              <a:off x="7248688" y="1863452"/>
              <a:ext cx="357020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取决于问题，与算法无关</a:t>
              </a:r>
              <a:endPara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右箭头 50"/>
            <p:cNvSpPr/>
            <p:nvPr/>
          </p:nvSpPr>
          <p:spPr>
            <a:xfrm>
              <a:off x="6553200" y="196651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2.2  算法的空间复杂度分析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846455" y="953769"/>
            <a:ext cx="4800600" cy="5265767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dirty="0"/>
              <a:t>void </a:t>
            </a:r>
            <a:r>
              <a:rPr lang="en-US" altLang="zh-CN" dirty="0" err="1"/>
              <a:t>BubbleSort</a:t>
            </a:r>
            <a:r>
              <a:rPr lang="en-US" altLang="zh-CN" dirty="0"/>
              <a:t>(</a:t>
            </a:r>
            <a:r>
              <a:rPr lang="en-US" altLang="zh-CN" dirty="0" err="1"/>
              <a:t>int</a:t>
            </a:r>
            <a:r>
              <a:rPr lang="en-US" altLang="zh-CN" dirty="0"/>
              <a:t> r[ ], </a:t>
            </a:r>
            <a:r>
              <a:rPr lang="en-US" altLang="zh-CN" dirty="0" err="1"/>
              <a:t>int</a:t>
            </a:r>
            <a:r>
              <a:rPr lang="en-US" altLang="zh-CN" dirty="0"/>
              <a:t> n)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{	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</a:t>
            </a:r>
            <a:r>
              <a:rPr lang="en-US" altLang="zh-CN" dirty="0" err="1"/>
              <a:t>int</a:t>
            </a:r>
            <a:r>
              <a:rPr lang="en-US" altLang="zh-CN" dirty="0"/>
              <a:t> j, temp, bound, exchange = n; 	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while (exchange != 0) 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    {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        </a:t>
            </a:r>
            <a:r>
              <a:rPr lang="en-US" altLang="zh-CN" dirty="0"/>
              <a:t>bound = exchange; 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exchange = 0;  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for (j = 1; j &lt; bound; j++)</a:t>
            </a:r>
            <a:endParaRPr lang="zh-CN" altLang="en-US" dirty="0"/>
          </a:p>
          <a:p>
            <a:pPr>
              <a:lnSpc>
                <a:spcPts val="2500"/>
              </a:lnSpc>
            </a:pPr>
            <a:r>
              <a:rPr lang="en-US" altLang="zh-CN" dirty="0"/>
              <a:t>            if (r[j] &gt; r[j+1]) {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        temp = r[j];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        r[j] = r[j+1];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        r[j+1] = temp;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            exchange=j; 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            }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     }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 }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036858" y="953769"/>
            <a:ext cx="5233757" cy="5265767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void Merge(</a:t>
            </a:r>
            <a:r>
              <a:rPr lang="en-US" altLang="zh-CN" dirty="0" err="1"/>
              <a:t>int</a:t>
            </a:r>
            <a:r>
              <a:rPr lang="en-US" altLang="zh-CN" dirty="0"/>
              <a:t> r[ ], </a:t>
            </a:r>
            <a:r>
              <a:rPr lang="en-US" altLang="zh-CN" dirty="0" err="1"/>
              <a:t>int</a:t>
            </a:r>
            <a:r>
              <a:rPr lang="en-US" altLang="zh-CN" dirty="0"/>
              <a:t> s, </a:t>
            </a:r>
            <a:r>
              <a:rPr lang="en-US" altLang="zh-CN" dirty="0" err="1"/>
              <a:t>int</a:t>
            </a:r>
            <a:r>
              <a:rPr lang="en-US" altLang="zh-CN" dirty="0"/>
              <a:t> m, </a:t>
            </a:r>
            <a:r>
              <a:rPr lang="en-US" altLang="zh-CN" dirty="0" err="1"/>
              <a:t>int</a:t>
            </a:r>
            <a:r>
              <a:rPr lang="en-US" altLang="zh-CN" dirty="0"/>
              <a:t> t) </a:t>
            </a:r>
            <a:endParaRPr lang="zh-CN" altLang="zh-CN" dirty="0"/>
          </a:p>
          <a:p>
            <a:r>
              <a:rPr lang="en-US" altLang="zh-CN" dirty="0"/>
              <a:t>{</a:t>
            </a:r>
            <a:endParaRPr lang="zh-CN" altLang="zh-CN" dirty="0"/>
          </a:p>
          <a:p>
            <a:r>
              <a:rPr lang="en-US" altLang="zh-CN" dirty="0"/>
              <a:t>    </a:t>
            </a:r>
            <a:r>
              <a:rPr lang="en-US" altLang="zh-CN" dirty="0" err="1"/>
              <a:t>int</a:t>
            </a:r>
            <a:r>
              <a:rPr lang="en-US" altLang="zh-CN" dirty="0"/>
              <a:t> r1[n]; </a:t>
            </a:r>
          </a:p>
          <a:p>
            <a:r>
              <a:rPr lang="en-US" altLang="zh-CN" dirty="0"/>
              <a:t>   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</a:t>
            </a:r>
            <a:r>
              <a:rPr lang="en-US" altLang="zh-CN" dirty="0"/>
              <a:t> = s, j = m + 1, k = s;</a:t>
            </a:r>
            <a:endParaRPr lang="zh-CN" altLang="zh-CN" dirty="0"/>
          </a:p>
          <a:p>
            <a:r>
              <a:rPr lang="en-US" altLang="zh-CN" dirty="0"/>
              <a:t>    while (</a:t>
            </a:r>
            <a:r>
              <a:rPr lang="en-US" altLang="zh-CN" dirty="0" err="1"/>
              <a:t>i</a:t>
            </a:r>
            <a:r>
              <a:rPr lang="en-US" altLang="zh-CN" dirty="0"/>
              <a:t> &lt;= m &amp;&amp; j &lt;= t)</a:t>
            </a:r>
            <a:endParaRPr lang="zh-CN" altLang="zh-CN" dirty="0"/>
          </a:p>
          <a:p>
            <a:r>
              <a:rPr lang="en-US" altLang="zh-CN" dirty="0"/>
              <a:t>    {   </a:t>
            </a:r>
            <a:endParaRPr lang="zh-CN" altLang="zh-CN" dirty="0"/>
          </a:p>
          <a:p>
            <a:r>
              <a:rPr lang="en-US" altLang="zh-CN" dirty="0"/>
              <a:t>        if (r[</a:t>
            </a:r>
            <a:r>
              <a:rPr lang="en-US" altLang="zh-CN" dirty="0" err="1"/>
              <a:t>i</a:t>
            </a:r>
            <a:r>
              <a:rPr lang="en-US" altLang="zh-CN" dirty="0"/>
              <a:t>] &lt;= r[j])  r1[k++] = r[</a:t>
            </a:r>
            <a:r>
              <a:rPr lang="en-US" altLang="zh-CN" dirty="0" err="1"/>
              <a:t>i</a:t>
            </a:r>
            <a:r>
              <a:rPr lang="en-US" altLang="zh-CN" dirty="0"/>
              <a:t>++];   </a:t>
            </a:r>
            <a:endParaRPr lang="zh-CN" altLang="zh-CN" dirty="0"/>
          </a:p>
          <a:p>
            <a:r>
              <a:rPr lang="en-US" altLang="zh-CN" dirty="0"/>
              <a:t>        else  r1[k++] = r[j++]; </a:t>
            </a:r>
            <a:endParaRPr lang="zh-CN" altLang="zh-CN" dirty="0"/>
          </a:p>
          <a:p>
            <a:r>
              <a:rPr lang="en-US" altLang="zh-CN" dirty="0"/>
              <a:t>    }</a:t>
            </a:r>
            <a:endParaRPr lang="zh-CN" altLang="zh-CN" dirty="0"/>
          </a:p>
          <a:p>
            <a:r>
              <a:rPr lang="en-US" altLang="zh-CN" dirty="0"/>
              <a:t>    while (</a:t>
            </a:r>
            <a:r>
              <a:rPr lang="en-US" altLang="zh-CN" dirty="0" err="1"/>
              <a:t>i</a:t>
            </a:r>
            <a:r>
              <a:rPr lang="en-US" altLang="zh-CN" dirty="0"/>
              <a:t> &lt;= m) </a:t>
            </a:r>
          </a:p>
          <a:p>
            <a:r>
              <a:rPr lang="en-US" altLang="zh-CN" dirty="0"/>
              <a:t>        r1[k++]=r[</a:t>
            </a:r>
            <a:r>
              <a:rPr lang="en-US" altLang="zh-CN" dirty="0" err="1"/>
              <a:t>i</a:t>
            </a:r>
            <a:r>
              <a:rPr lang="en-US" altLang="zh-CN" dirty="0"/>
              <a:t>++]; </a:t>
            </a:r>
            <a:endParaRPr lang="zh-CN" altLang="zh-CN" dirty="0"/>
          </a:p>
          <a:p>
            <a:r>
              <a:rPr lang="en-US" altLang="zh-CN" dirty="0"/>
              <a:t>    while (j &lt;= t)  </a:t>
            </a:r>
          </a:p>
          <a:p>
            <a:r>
              <a:rPr lang="en-US" altLang="zh-CN" dirty="0"/>
              <a:t>        r1[k++]=r[j++];  </a:t>
            </a:r>
            <a:endParaRPr lang="zh-CN" altLang="zh-CN" dirty="0"/>
          </a:p>
          <a:p>
            <a:r>
              <a:rPr lang="en-US" altLang="zh-CN" dirty="0"/>
              <a:t>    for (</a:t>
            </a:r>
            <a:r>
              <a:rPr lang="en-US" altLang="zh-CN" dirty="0" err="1"/>
              <a:t>i</a:t>
            </a:r>
            <a:r>
              <a:rPr lang="en-US" altLang="zh-CN" dirty="0"/>
              <a:t> = s; </a:t>
            </a:r>
            <a:r>
              <a:rPr lang="en-US" altLang="zh-CN" dirty="0" err="1"/>
              <a:t>i</a:t>
            </a:r>
            <a:r>
              <a:rPr lang="en-US" altLang="zh-CN" dirty="0"/>
              <a:t> &lt; t; </a:t>
            </a:r>
            <a:r>
              <a:rPr lang="en-US" altLang="zh-CN" dirty="0" err="1"/>
              <a:t>i</a:t>
            </a:r>
            <a:r>
              <a:rPr lang="en-US" altLang="zh-CN" dirty="0"/>
              <a:t>++) </a:t>
            </a:r>
          </a:p>
          <a:p>
            <a:r>
              <a:rPr lang="en-US" altLang="zh-CN" dirty="0"/>
              <a:t>        r[</a:t>
            </a:r>
            <a:r>
              <a:rPr lang="en-US" altLang="zh-CN" dirty="0" err="1"/>
              <a:t>i</a:t>
            </a:r>
            <a:r>
              <a:rPr lang="en-US" altLang="zh-CN" dirty="0"/>
              <a:t>] = r1[</a:t>
            </a:r>
            <a:r>
              <a:rPr lang="en-US" altLang="zh-CN" dirty="0" err="1"/>
              <a:t>i</a:t>
            </a:r>
            <a:r>
              <a:rPr lang="en-US" altLang="zh-CN" dirty="0"/>
              <a:t>];</a:t>
            </a:r>
            <a:endParaRPr lang="zh-CN" altLang="zh-CN" dirty="0"/>
          </a:p>
          <a:p>
            <a:r>
              <a:rPr lang="en-US" altLang="zh-CN" dirty="0"/>
              <a:t>}</a:t>
            </a:r>
            <a:endParaRPr lang="zh-CN" altLang="zh-CN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751141" y="1216327"/>
            <a:ext cx="886353" cy="650029"/>
          </a:xfrm>
          <a:prstGeom prst="rect">
            <a:avLst/>
          </a:prstGeom>
          <a:noFill/>
          <a:ln w="12700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sz="2800" i="1" dirty="0">
                <a:solidFill>
                  <a:srgbClr val="B42D2D"/>
                </a:solidFill>
              </a:rPr>
              <a:t>O</a:t>
            </a:r>
            <a:r>
              <a:rPr lang="en-US" altLang="zh-CN" sz="2800" dirty="0">
                <a:solidFill>
                  <a:srgbClr val="B42D2D"/>
                </a:solidFill>
              </a:rPr>
              <a:t>(1)</a:t>
            </a:r>
            <a:endParaRPr lang="zh-CN" altLang="en-US" sz="2800" dirty="0">
              <a:solidFill>
                <a:srgbClr val="B42D2D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377017" y="1216327"/>
            <a:ext cx="886353" cy="763985"/>
          </a:xfrm>
          <a:prstGeom prst="rect">
            <a:avLst/>
          </a:prstGeom>
          <a:noFill/>
          <a:ln w="12700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sz="2800" i="1" dirty="0">
                <a:solidFill>
                  <a:srgbClr val="B42D2D"/>
                </a:solidFill>
              </a:rPr>
              <a:t>O</a:t>
            </a:r>
            <a:r>
              <a:rPr lang="en-US" altLang="zh-CN" sz="2800" dirty="0">
                <a:solidFill>
                  <a:srgbClr val="B42D2D"/>
                </a:solidFill>
              </a:rPr>
              <a:t>(</a:t>
            </a:r>
            <a:r>
              <a:rPr lang="en-US" altLang="zh-CN" sz="2800" i="1" dirty="0">
                <a:solidFill>
                  <a:srgbClr val="B42D2D"/>
                </a:solidFill>
              </a:rPr>
              <a:t>n</a:t>
            </a:r>
            <a:r>
              <a:rPr lang="en-US" altLang="zh-CN" sz="2800" dirty="0">
                <a:solidFill>
                  <a:srgbClr val="B42D2D"/>
                </a:solidFill>
              </a:rPr>
              <a:t>)</a:t>
            </a:r>
            <a:endParaRPr lang="zh-CN" altLang="en-US" sz="2800" dirty="0">
              <a:solidFill>
                <a:srgbClr val="B42D2D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242695" y="1980312"/>
            <a:ext cx="396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417017" y="1949832"/>
            <a:ext cx="108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2" grpId="0" bldLvl="0" animBg="1"/>
      <p:bldP spid="9" grpId="0" bldLvl="0" animBg="1"/>
      <p:bldP spid="10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2.2  算法的空间复杂度分析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1036320" y="807720"/>
            <a:ext cx="4800600" cy="20574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dirty="0"/>
              <a:t>void </a:t>
            </a:r>
            <a:r>
              <a:rPr lang="en-US" altLang="zh-CN" dirty="0" err="1"/>
              <a:t>BubbleSort</a:t>
            </a:r>
            <a:r>
              <a:rPr lang="en-US" altLang="zh-CN" dirty="0"/>
              <a:t>(</a:t>
            </a:r>
            <a:r>
              <a:rPr lang="en-US" altLang="zh-CN" dirty="0" err="1"/>
              <a:t>int</a:t>
            </a:r>
            <a:r>
              <a:rPr lang="en-US" altLang="zh-CN" dirty="0"/>
              <a:t> r[ ], </a:t>
            </a:r>
            <a:r>
              <a:rPr lang="en-US" altLang="zh-CN" dirty="0" err="1"/>
              <a:t>int</a:t>
            </a:r>
            <a:r>
              <a:rPr lang="en-US" altLang="zh-CN" dirty="0"/>
              <a:t> n)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{	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</a:t>
            </a:r>
            <a:r>
              <a:rPr lang="en-US" altLang="zh-CN" dirty="0" err="1"/>
              <a:t>int</a:t>
            </a:r>
            <a:r>
              <a:rPr lang="en-US" altLang="zh-CN" dirty="0"/>
              <a:t> j, temp, bound, exchange = n; 	</a:t>
            </a:r>
          </a:p>
          <a:p>
            <a:pPr>
              <a:lnSpc>
                <a:spcPts val="2500"/>
              </a:lnSpc>
            </a:pPr>
            <a:r>
              <a:rPr lang="en-US" altLang="zh-CN" dirty="0"/>
              <a:t>    ……</a:t>
            </a:r>
          </a:p>
          <a:p>
            <a:pPr>
              <a:lnSpc>
                <a:spcPts val="2500"/>
              </a:lnSpc>
            </a:pPr>
            <a:endParaRPr lang="en-US" altLang="zh-CN" dirty="0"/>
          </a:p>
          <a:p>
            <a:pPr>
              <a:lnSpc>
                <a:spcPts val="2500"/>
              </a:lnSpc>
            </a:pPr>
            <a:r>
              <a:rPr lang="zh-CN" altLang="en-US" dirty="0"/>
              <a:t>}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251646" y="1511405"/>
            <a:ext cx="886353" cy="650029"/>
          </a:xfrm>
          <a:prstGeom prst="rect">
            <a:avLst/>
          </a:prstGeom>
          <a:noFill/>
          <a:ln w="12700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ts val="2500"/>
              </a:lnSpc>
            </a:pPr>
            <a:r>
              <a:rPr lang="en-US" altLang="zh-CN" sz="2800" i="1" dirty="0">
                <a:solidFill>
                  <a:srgbClr val="B42D2D"/>
                </a:solidFill>
              </a:rPr>
              <a:t>O</a:t>
            </a:r>
            <a:r>
              <a:rPr lang="en-US" altLang="zh-CN" sz="2800" dirty="0">
                <a:solidFill>
                  <a:srgbClr val="B42D2D"/>
                </a:solidFill>
              </a:rPr>
              <a:t>(1)</a:t>
            </a:r>
            <a:endParaRPr lang="zh-CN" altLang="en-US" sz="2800" dirty="0">
              <a:solidFill>
                <a:srgbClr val="B42D2D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3888" y="3374170"/>
            <a:ext cx="10027920" cy="523220"/>
            <a:chOff x="651937" y="5387316"/>
            <a:chExt cx="10027920" cy="523220"/>
          </a:xfrm>
        </p:grpSpPr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1130975" y="5387316"/>
              <a:ext cx="954888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就地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zh-CN" altLang="zh-CN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原地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）算法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：空间复杂度为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(1)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，辅助空间是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常数</a:t>
              </a:r>
            </a:p>
          </p:txBody>
        </p:sp>
        <p:grpSp>
          <p:nvGrpSpPr>
            <p:cNvPr id="11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12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2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算法分析基础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2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-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3 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算法的实验分析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2.3  算法的实验分析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49199" y="873038"/>
            <a:ext cx="8098561" cy="562270"/>
            <a:chOff x="607688" y="5368838"/>
            <a:chExt cx="8098561" cy="562270"/>
          </a:xfrm>
        </p:grpSpPr>
        <p:sp>
          <p:nvSpPr>
            <p:cNvPr id="2" name="矩形 1"/>
            <p:cNvSpPr/>
            <p:nvPr/>
          </p:nvSpPr>
          <p:spPr>
            <a:xfrm>
              <a:off x="1075216" y="5368838"/>
              <a:ext cx="7631033" cy="562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冰雹猜想（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Hailstone Sequence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+1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问题）</a:t>
              </a:r>
            </a:p>
          </p:txBody>
        </p:sp>
        <p:grpSp>
          <p:nvGrpSpPr>
            <p:cNvPr id="3" name="Group 67"/>
            <p:cNvGrpSpPr/>
            <p:nvPr/>
          </p:nvGrpSpPr>
          <p:grpSpPr>
            <a:xfrm>
              <a:off x="607688" y="5490549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4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" name="TextBox 1"/>
          <p:cNvSpPr txBox="1"/>
          <p:nvPr/>
        </p:nvSpPr>
        <p:spPr>
          <a:xfrm>
            <a:off x="1454464" y="1706880"/>
            <a:ext cx="7720016" cy="1733808"/>
          </a:xfrm>
          <a:prstGeom prst="rect">
            <a:avLst/>
          </a:prstGeom>
          <a:noFill/>
          <a:ln>
            <a:solidFill>
              <a:srgbClr val="5C307D"/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step 1 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输入一个正整数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ts val="32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step 2 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则结束；</a:t>
            </a:r>
          </a:p>
          <a:p>
            <a:pPr>
              <a:lnSpc>
                <a:spcPts val="32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step 3 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是奇数，则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变为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，否则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变为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ts val="32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step 4 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执行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step 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步；</a:t>
            </a:r>
          </a:p>
        </p:txBody>
      </p:sp>
      <p:sp>
        <p:nvSpPr>
          <p:cNvPr id="7" name="矩形 6"/>
          <p:cNvSpPr/>
          <p:nvPr/>
        </p:nvSpPr>
        <p:spPr>
          <a:xfrm>
            <a:off x="719867" y="4981186"/>
            <a:ext cx="10692000" cy="720000"/>
          </a:xfrm>
          <a:prstGeom prst="rect">
            <a:avLst/>
          </a:prstGeom>
          <a:ln w="38100">
            <a:solidFill>
              <a:srgbClr val="5C307D"/>
            </a:solidFill>
          </a:ln>
        </p:spPr>
        <p:txBody>
          <a:bodyPr wrap="none" anchor="ctr" anchorCtr="0">
            <a:noAutofit/>
          </a:bodyPr>
          <a:lstStyle/>
          <a:p>
            <a:pPr algn="ctr"/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测试的正整数都可以终止，但是至今没有人证明对所有的正整数该过程都终止</a:t>
            </a:r>
          </a:p>
        </p:txBody>
      </p:sp>
      <p:sp>
        <p:nvSpPr>
          <p:cNvPr id="8" name="矩形 7"/>
          <p:cNvSpPr/>
          <p:nvPr/>
        </p:nvSpPr>
        <p:spPr>
          <a:xfrm>
            <a:off x="770381" y="3702000"/>
            <a:ext cx="10926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例如：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9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{9, 28, 14, 7, 22, 11, 34, 17, 52, 26, 13, 40, 20, 10, 5, 16, 8, 4, 2, 1}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0381" y="4296360"/>
            <a:ext cx="10926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例如：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27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，经过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77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步变换到达顶峰值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9232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，又经过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步变换到达谷底值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818714" y="957106"/>
            <a:ext cx="7913370" cy="521970"/>
            <a:chOff x="1826091" y="4148024"/>
            <a:chExt cx="7913370" cy="521970"/>
          </a:xfrm>
        </p:grpSpPr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2384891" y="4148024"/>
              <a:ext cx="7354570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什么是算法分析？为什么要进行算法分析？</a:t>
              </a:r>
            </a:p>
          </p:txBody>
        </p:sp>
        <p:grpSp>
          <p:nvGrpSpPr>
            <p:cNvPr id="16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377682" y="1926922"/>
            <a:ext cx="9015998" cy="3251180"/>
            <a:chOff x="1377682" y="1865962"/>
            <a:chExt cx="9015998" cy="3251180"/>
          </a:xfrm>
        </p:grpSpPr>
        <p:sp>
          <p:nvSpPr>
            <p:cNvPr id="3" name="Text Box 11"/>
            <p:cNvSpPr txBox="1">
              <a:spLocks noChangeArrowheads="1"/>
            </p:cNvSpPr>
            <p:nvPr/>
          </p:nvSpPr>
          <p:spPr bwMode="auto">
            <a:xfrm>
              <a:off x="1377682" y="1865962"/>
              <a:ext cx="9015998" cy="461665"/>
            </a:xfrm>
            <a:prstGeom prst="rect">
              <a:avLst/>
            </a:prstGeom>
            <a:noFill/>
            <a:ln w="28575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800" dirty="0">
                  <a:solidFill>
                    <a:srgbClr val="285A32"/>
                  </a:solidFill>
                </a:rPr>
                <a:t>算法设计</a:t>
              </a:r>
              <a:r>
                <a:rPr lang="zh-CN" altLang="en-US" sz="2800" dirty="0"/>
                <a:t>：</a:t>
              </a:r>
              <a:r>
                <a:rPr lang="zh-CN" altLang="zh-CN" sz="2800" dirty="0"/>
                <a:t>面对一个问题，如何设计一个有效的算法</a:t>
              </a:r>
              <a:endParaRPr lang="zh-CN" altLang="en-US" sz="2800" dirty="0"/>
            </a:p>
          </p:txBody>
        </p:sp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1377682" y="4593922"/>
              <a:ext cx="9015998" cy="523220"/>
            </a:xfrm>
            <a:prstGeom prst="rect">
              <a:avLst/>
            </a:prstGeom>
            <a:noFill/>
            <a:ln w="28575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>
                  <a:solidFill>
                    <a:srgbClr val="285A32"/>
                  </a:solidFill>
                </a:rPr>
                <a:t>算法分析</a:t>
              </a:r>
              <a:r>
                <a:rPr lang="zh-CN" altLang="en-US" dirty="0"/>
                <a:t>：</a:t>
              </a:r>
              <a:r>
                <a:rPr lang="zh-CN" altLang="zh-CN" dirty="0"/>
                <a:t>对已设计的算法，如何评价或判断其优劣</a:t>
              </a:r>
              <a:endParaRPr lang="zh-CN" altLang="en-US" dirty="0"/>
            </a:p>
          </p:txBody>
        </p:sp>
      </p:grpSp>
      <p:sp>
        <p:nvSpPr>
          <p:cNvPr id="6" name="下箭头 5"/>
          <p:cNvSpPr/>
          <p:nvPr/>
        </p:nvSpPr>
        <p:spPr>
          <a:xfrm>
            <a:off x="7391400" y="2663502"/>
            <a:ext cx="900000" cy="1800000"/>
          </a:xfrm>
          <a:prstGeom prst="downArrow">
            <a:avLst>
              <a:gd name="adj1" fmla="val 63547"/>
              <a:gd name="adj2" fmla="val 50000"/>
            </a:avLst>
          </a:prstGeom>
          <a:noFill/>
          <a:ln w="28575">
            <a:solidFill>
              <a:srgbClr val="507D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检验评估</a:t>
            </a:r>
          </a:p>
        </p:txBody>
      </p:sp>
      <p:sp>
        <p:nvSpPr>
          <p:cNvPr id="7" name="上箭头 6"/>
          <p:cNvSpPr/>
          <p:nvPr/>
        </p:nvSpPr>
        <p:spPr>
          <a:xfrm>
            <a:off x="3855719" y="2633022"/>
            <a:ext cx="900000" cy="1800000"/>
          </a:xfrm>
          <a:prstGeom prst="upArrow">
            <a:avLst>
              <a:gd name="adj1" fmla="val 66933"/>
              <a:gd name="adj2" fmla="val 50000"/>
            </a:avLst>
          </a:prstGeom>
          <a:noFill/>
          <a:ln w="28575">
            <a:solidFill>
              <a:srgbClr val="507D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指导改进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2.3  算法的实验分析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69613" y="965832"/>
            <a:ext cx="10892155" cy="521970"/>
            <a:chOff x="638168" y="922017"/>
            <a:chExt cx="10892155" cy="521970"/>
          </a:xfrm>
        </p:grpSpPr>
        <p:grpSp>
          <p:nvGrpSpPr>
            <p:cNvPr id="27" name="Group 31"/>
            <p:cNvGrpSpPr/>
            <p:nvPr/>
          </p:nvGrpSpPr>
          <p:grpSpPr>
            <a:xfrm>
              <a:off x="638168" y="98401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9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1202048" y="922017"/>
              <a:ext cx="10328275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3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算法很难用</a:t>
              </a:r>
              <a:r>
                <a:rPr lang="zh-CN" altLang="en-US" sz="28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数学的精确性和严格性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来分析，如何进行算法分析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kumimoji="1" lang="zh-CN" alt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63345" y="2329180"/>
            <a:ext cx="100209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算法的实验分析是一种事后计算的方法，需要将算法转换为对应的程序并</a:t>
            </a: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上机运行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，再</a:t>
            </a: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实际测算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具体的时空开销。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851093" y="171142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63345" y="1685925"/>
            <a:ext cx="98018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渐进分析是一种数学方法，能够在</a:t>
            </a: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数量级层面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对算法进行精确度量。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Freeform 84"/>
          <p:cNvSpPr/>
          <p:nvPr/>
        </p:nvSpPr>
        <p:spPr bwMode="auto">
          <a:xfrm>
            <a:off x="851093" y="242262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63345" y="3484880"/>
            <a:ext cx="10020935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算法实验分析的一般步骤：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（1）明确实验目的。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（2）决定度量算法效率的方法。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（3）生成实验数据。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（4）对输入实例运行算法对应的程序，记录得到的实验数据。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（5）分析实验数据。</a:t>
            </a:r>
          </a:p>
        </p:txBody>
      </p:sp>
      <p:sp>
        <p:nvSpPr>
          <p:cNvPr id="8" name="Freeform 84"/>
          <p:cNvSpPr/>
          <p:nvPr/>
        </p:nvSpPr>
        <p:spPr bwMode="auto">
          <a:xfrm>
            <a:off x="851093" y="360118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2.3  算法的实验分析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63345" y="929005"/>
            <a:ext cx="10008235" cy="54082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算法实验分析的一般步骤：</a:t>
            </a:r>
          </a:p>
          <a:p>
            <a:pPr marL="795020" indent="-79502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（1）明确实验目的。实验方案的设计依赖于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实验者要寻求什么答案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。例如，检验算法效率分析的正确性、比较相同问题的不同算法、比较相同算法对于不同输入实例的算法性能，等等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（2）决定度量算法效率的方法。</a:t>
            </a:r>
          </a:p>
          <a:p>
            <a:pPr marL="2228215" indent="-22282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①计数法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。在算法的适当位置插入一些计数器，用来度量算法中某些关键语句的执行次数</a:t>
            </a:r>
          </a:p>
          <a:p>
            <a:pPr marL="2228215" indent="-22282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②计时法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。度量某个特定程序段的运行时间，可以在程序段的开始处和结束处查询系统时间，然后计算这两个时间的差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（3）生成实验数据。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①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经典问题：研究人员已经制定了一系列输入实例（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标准实验数据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②其他问题：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需要实验人员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自己确定实验的输入实例</a:t>
            </a:r>
          </a:p>
        </p:txBody>
      </p:sp>
      <p:sp>
        <p:nvSpPr>
          <p:cNvPr id="8" name="Freeform 84"/>
          <p:cNvSpPr/>
          <p:nvPr/>
        </p:nvSpPr>
        <p:spPr bwMode="auto">
          <a:xfrm>
            <a:off x="851093" y="10453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2.3  算法的实验分析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63345" y="929005"/>
            <a:ext cx="10137775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算法实验分析的一般步骤：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（4）对输入实例运行算法对应的程序，记录得到的实验数据。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①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表格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：直观、清晰，方便对数据进行计算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散点图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：在笛卡儿坐标系中用点将数据标出，展现算法的效率类型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（5）分析实验数据。根据实验得到的数据，结合实验目的，对实验结果进行分析，得出具体算法效率的有关结论。</a:t>
            </a:r>
          </a:p>
        </p:txBody>
      </p:sp>
      <p:sp>
        <p:nvSpPr>
          <p:cNvPr id="8" name="Freeform 84"/>
          <p:cNvSpPr/>
          <p:nvPr/>
        </p:nvSpPr>
        <p:spPr bwMode="auto">
          <a:xfrm>
            <a:off x="851093" y="10453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2" name="对象 1"/>
          <p:cNvGraphicFramePr/>
          <p:nvPr/>
        </p:nvGraphicFramePr>
        <p:xfrm>
          <a:off x="793115" y="5112385"/>
          <a:ext cx="7139940" cy="1096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134225" imgH="1095375" progId="Paint.Picture">
                  <p:embed/>
                </p:oleObj>
              </mc:Choice>
              <mc:Fallback>
                <p:oleObj r:id="rId2" imgW="7134225" imgH="10953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93115" y="5112385"/>
                        <a:ext cx="7139940" cy="109664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933055" y="3542665"/>
          <a:ext cx="3568065" cy="2666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238500" imgH="2343150" progId="Paint.Picture">
                  <p:embed/>
                </p:oleObj>
              </mc:Choice>
              <mc:Fallback>
                <p:oleObj r:id="rId4" imgW="3238500" imgH="234315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5"/>
                      <a:srcRect l="3171"/>
                      <a:stretch>
                        <a:fillRect/>
                      </a:stretch>
                    </p:blipFill>
                    <p:spPr>
                      <a:xfrm>
                        <a:off x="7933055" y="3542665"/>
                        <a:ext cx="3568065" cy="266636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2.3  算法的实验分析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33780" y="1390015"/>
            <a:ext cx="9846945" cy="507746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void BubbleSort(int r[ ], int n)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	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j, temp, 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count1</a:t>
            </a:r>
            <a:r>
              <a:rPr lang="en-US" altLang="zh-CN" sz="2000" dirty="0" err="1">
                <a:sym typeface="+mn-ea"/>
              </a:rPr>
              <a:t> = 0, 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count2</a:t>
            </a:r>
            <a:r>
              <a:rPr lang="en-US" altLang="zh-CN" sz="2000" dirty="0" err="1">
                <a:sym typeface="+mn-ea"/>
              </a:rPr>
              <a:t> = 0;          //记载比较次数和移动次数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bound, exchange = n - 1;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while (exchange != 0)     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bound = exchange; exchange = 0;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for (j = 0; j &lt; bound; j++)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if (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++count1</a:t>
            </a:r>
            <a:r>
              <a:rPr lang="en-US" altLang="zh-CN" sz="2000" dirty="0" err="1">
                <a:sym typeface="+mn-ea"/>
              </a:rPr>
              <a:t> &amp;&amp; r[j] &gt; r[j+1])         //注意不能写作count1++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	    temp = r[j]; r[j] = r[j + 1]; r[j + 1] =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      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count2 = count2 + 3;</a:t>
            </a:r>
            <a:r>
              <a:rPr lang="en-US" altLang="zh-CN" sz="2000" dirty="0" err="1">
                <a:sym typeface="+mn-ea"/>
              </a:rPr>
              <a:t>              //1次交换是3次移动操作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	    exchange = j;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cout&lt;&lt;"比较次数是"&lt;&lt;count1&lt;&lt;endl;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cout&lt;&lt;"移动次数是"&lt;&lt;count2&lt;&lt;endl;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85495" y="868045"/>
            <a:ext cx="106216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rgbClr val="C00000"/>
                </a:solidFill>
                <a:ea typeface="宋体" panose="02010600030101010101" pitchFamily="2" charset="-122"/>
              </a:rPr>
              <a:t>【实验目的】</a:t>
            </a:r>
            <a:r>
              <a:rPr lang="zh-CN" sz="2800" b="0">
                <a:ea typeface="宋体" panose="02010600030101010101" pitchFamily="2" charset="-122"/>
              </a:rPr>
              <a:t>统计</a:t>
            </a:r>
            <a:r>
              <a:rPr lang="zh-CN" sz="2800">
                <a:ea typeface="宋体" panose="02010600030101010101" pitchFamily="2" charset="-122"/>
                <a:sym typeface="+mn-ea"/>
              </a:rPr>
              <a:t>起泡</a:t>
            </a:r>
            <a:r>
              <a:rPr lang="zh-CN" sz="2800" b="0">
                <a:ea typeface="宋体" panose="02010600030101010101" pitchFamily="2" charset="-122"/>
              </a:rPr>
              <a:t>排序过程中元素的比较次数和移动次数</a:t>
            </a:r>
            <a:r>
              <a:rPr lang="en-US" altLang="zh-CN" sz="2800" b="0"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2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算法分析基础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2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-4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拓展与演练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2.4.1  最优算法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21130" y="3160395"/>
            <a:ext cx="634619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是否还存在更有效的算法？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Group 31"/>
          <p:cNvGrpSpPr/>
          <p:nvPr/>
        </p:nvGrpSpPr>
        <p:grpSpPr>
          <a:xfrm>
            <a:off x="788863" y="3248025"/>
            <a:ext cx="431800" cy="4318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29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33500" y="3811270"/>
            <a:ext cx="101206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21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如果能够知道一个问题的计算复杂度下界，就可以较准确地评价解决该问题的各种算法的效率，进而确定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已有的算法还有多少改进的余地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88863" y="393138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333500" y="1101725"/>
            <a:ext cx="9606280" cy="10033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lIns="179705" rIns="179705" bIns="71755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算法是问题的解决方法，一个问题可以设计出不同的算法，不同算法的时间复杂度可能不同。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21130" y="2510790"/>
            <a:ext cx="772541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能否确定某个算法是求解该问题的最优算法？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5" name="Group 31"/>
          <p:cNvGrpSpPr/>
          <p:nvPr/>
        </p:nvGrpSpPr>
        <p:grpSpPr>
          <a:xfrm>
            <a:off x="788863" y="2598420"/>
            <a:ext cx="431800" cy="4318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16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083945" y="5168265"/>
            <a:ext cx="9855835" cy="5969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lIns="179705" rIns="179705" bIns="71755">
            <a:sp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26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事实上，计算领域有大量问题的计算复杂度下界是不清楚的。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2.4.1  最优算法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9755" y="986790"/>
            <a:ext cx="108737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21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2.2</a:t>
            </a:r>
            <a:r>
              <a:rPr 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若存在两个正的常数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，对于任意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，都有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)=Ω(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（或称算法在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Ω(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中）。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33500" y="3368675"/>
            <a:ext cx="5336540" cy="2120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21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对于任何待求解的问题，如果能找到一个尽可能大的函数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为输入规模），使得求解该问题的所有算法都可以在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Ω(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的时间内完成，则函数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称为该问题的计算复杂度</a:t>
            </a:r>
            <a:r>
              <a:rPr lang="zh-CN" sz="22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下界（</a:t>
            </a:r>
            <a:r>
              <a:rPr lang="en-US" sz="22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lower bound</a:t>
            </a:r>
            <a:r>
              <a:rPr lang="zh-CN" sz="22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Freeform 84"/>
          <p:cNvSpPr/>
          <p:nvPr/>
        </p:nvSpPr>
        <p:spPr bwMode="auto">
          <a:xfrm>
            <a:off x="773623" y="348879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7166610" y="2432050"/>
          <a:ext cx="4141470" cy="273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257550" imgH="2152650" progId="Paint.Picture">
                  <p:embed/>
                </p:oleObj>
              </mc:Choice>
              <mc:Fallback>
                <p:oleObj r:id="rId2" imgW="3257550" imgH="215265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166610" y="2432050"/>
                        <a:ext cx="4141470" cy="2737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333500" y="2087880"/>
            <a:ext cx="5217160" cy="902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21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通常采用大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Ω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（读做大欧米伽）符号来分析某个问题或某类算法的时间下界。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Freeform 84"/>
          <p:cNvSpPr/>
          <p:nvPr/>
        </p:nvSpPr>
        <p:spPr bwMode="auto">
          <a:xfrm>
            <a:off x="773623" y="220799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2.4.1  最优算法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1272540" y="2188210"/>
            <a:ext cx="103625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如果能够证明某问题的时间下界是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Ω(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，那么，对以时间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来求解该问题的任何算法，都认为是求解该问题的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最优算法（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optimality algorithm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43000" y="3768725"/>
            <a:ext cx="448056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/>
            <a:r>
              <a:rPr lang="en-US" sz="2400" b="0">
                <a:latin typeface="Times New Roman" panose="02020603050405020304" pitchFamily="18" charset="0"/>
              </a:rPr>
              <a:t>int ArrayMin(int a[ ], int n)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{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    int i, min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=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a[0];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    for (i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=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1; i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&lt;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n; i++)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        if (a[i]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&lt;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min) min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=</a:t>
            </a:r>
            <a:r>
              <a:rPr lang="en-US" sz="2400" b="0">
                <a:latin typeface="宋体" panose="02010600030101010101" pitchFamily="2" charset="-122"/>
              </a:rPr>
              <a:t> </a:t>
            </a:r>
            <a:r>
              <a:rPr lang="en-US" sz="2400" b="0">
                <a:latin typeface="Times New Roman" panose="02020603050405020304" pitchFamily="18" charset="0"/>
              </a:rPr>
              <a:t>a[i];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    return min;</a:t>
            </a:r>
          </a:p>
          <a:p>
            <a:pPr indent="20955"/>
            <a:r>
              <a:rPr lang="en-US" sz="2400" b="0">
                <a:latin typeface="Times New Roman" panose="02020603050405020304" pitchFamily="18" charset="0"/>
              </a:rPr>
              <a:t>}</a:t>
            </a:r>
            <a:endParaRPr lang="zh-CN" altLang="en-US" sz="2400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6002655" y="3958590"/>
          <a:ext cx="4938395" cy="1948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381375" imgH="1333500" progId="Paint.Picture">
                  <p:embed/>
                </p:oleObj>
              </mc:Choice>
              <mc:Fallback>
                <p:oleObj r:id="rId2" imgW="3381375" imgH="1333500" progId="Paint.Picture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02655" y="3958590"/>
                        <a:ext cx="4938395" cy="1948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186815" y="1092200"/>
            <a:ext cx="9798050" cy="10033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lIns="179705" rIns="179705" bIns="71755">
            <a:sp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大Ω符号常常与大O符号配合以证明某问题的一个特定算法是该问题的最优算法，或是该问题某算法类中的最优算法。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07390" y="3255010"/>
            <a:ext cx="1066990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2.10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如下算法实现在一个数组中求最小值元素，证明该算法是最优算法。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Freeform 84"/>
          <p:cNvSpPr/>
          <p:nvPr/>
        </p:nvSpPr>
        <p:spPr bwMode="auto">
          <a:xfrm>
            <a:off x="773623" y="231023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2.4.2  角谷猜想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1170" y="815975"/>
            <a:ext cx="10986135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年代中期，日本数学家角谷静夫发现了一个奇怪的现象：一个自然数，如果它是偶数，那么用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除它；如果它是奇数，将它乘以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之后再加上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，这样反复运算，最终必然得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。这个现象称为角谷猜想。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角谷猜想也称为冰雹猜想（Hailstone Sequence），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算法描述如下：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008380" y="3338195"/>
            <a:ext cx="9853930" cy="230759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算法：角谷猜想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输入：一个正整数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输出：角谷数列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等于1，算法结束；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2.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是奇数，则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3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+ 1；否则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/2；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重新执行步骤1；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2.4.2  角谷猜想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2615" y="957580"/>
            <a:ext cx="10937240" cy="3006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算法分析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不论从哪个自然数开始，经过反复运算，最终必然掉进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4→2→1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循环中。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例如：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取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6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，角谷数列是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{6, 3, 10, 5, 16, 8, 4, 2, 1}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，最后得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取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16384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{16384, 8192, 4096, 2048, 1024, 512, 256, 128, 64, 32, 16, 8, 4, 2, 1}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取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验证一下：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3×1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＋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4÷2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2÷2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，结果是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1→4→2→1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Ø"/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这个事实具有普遍性，最典型的数是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27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，经过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77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步变换到达顶峰值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9232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，又经过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步变换到达谷底值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3140" y="4390390"/>
            <a:ext cx="10205720" cy="144653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lIns="179705" rIns="179705" bIns="71755">
            <a:sp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冰雹猜想跟蝴蝶效应恰好相悖，蝴蝶效应蕴含的原理是：初始值的极小误差，会造成结果的巨大不同，而冰雹猜想恰好相反：无论刚开始存在多大的误差，最后都会自行修复，直至坠入谷底。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18714" y="957106"/>
            <a:ext cx="7197526" cy="523220"/>
            <a:chOff x="1826091" y="4148024"/>
            <a:chExt cx="7197526" cy="523220"/>
          </a:xfrm>
        </p:grpSpPr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如何度量算法的效率呢？</a:t>
              </a: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1625273" y="2220833"/>
            <a:ext cx="8461375" cy="105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缺点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编写程序实现算法将花费较多的时间和精力</a:t>
            </a:r>
          </a:p>
          <a:p>
            <a:pPr algn="just" eaLnBrk="0">
              <a:lnSpc>
                <a:spcPct val="12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所得实验结果依赖于计算机的软硬件等环境因素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924024" y="1627666"/>
            <a:ext cx="10551696" cy="521970"/>
            <a:chOff x="756384" y="1810546"/>
            <a:chExt cx="10551696" cy="521970"/>
          </a:xfrm>
        </p:grpSpPr>
        <p:sp>
          <p:nvSpPr>
            <p:cNvPr id="64" name="Text Box 11"/>
            <p:cNvSpPr txBox="1">
              <a:spLocks noChangeArrowheads="1"/>
            </p:cNvSpPr>
            <p:nvPr/>
          </p:nvSpPr>
          <p:spPr bwMode="auto">
            <a:xfrm>
              <a:off x="1101566" y="1810546"/>
              <a:ext cx="10206514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285A32"/>
                  </a:solidFill>
                  <a:latin typeface="Times New Roman" panose="02020603050405020304" pitchFamily="18" charset="0"/>
                </a:rPr>
                <a:t> </a:t>
              </a: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事后统计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：将算法实现，测算其时间和空间开销</a:t>
              </a:r>
            </a:p>
          </p:txBody>
        </p:sp>
        <p:grpSp>
          <p:nvGrpSpPr>
            <p:cNvPr id="65" name="Group 82"/>
            <p:cNvGrpSpPr/>
            <p:nvPr/>
          </p:nvGrpSpPr>
          <p:grpSpPr>
            <a:xfrm>
              <a:off x="756384" y="1856266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66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908784" y="3451860"/>
            <a:ext cx="10475496" cy="521970"/>
            <a:chOff x="756384" y="2593360"/>
            <a:chExt cx="10475496" cy="521970"/>
          </a:xfrm>
        </p:grpSpPr>
        <p:sp>
          <p:nvSpPr>
            <p:cNvPr id="71" name="Text Box 11"/>
            <p:cNvSpPr txBox="1">
              <a:spLocks noChangeArrowheads="1"/>
            </p:cNvSpPr>
            <p:nvPr/>
          </p:nvSpPr>
          <p:spPr bwMode="auto">
            <a:xfrm>
              <a:off x="1147286" y="2593360"/>
              <a:ext cx="10084594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事前分析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：对算法所消耗资源的一种估算方法</a:t>
              </a:r>
            </a:p>
          </p:txBody>
        </p:sp>
        <p:grpSp>
          <p:nvGrpSpPr>
            <p:cNvPr id="72" name="Group 82"/>
            <p:cNvGrpSpPr/>
            <p:nvPr/>
          </p:nvGrpSpPr>
          <p:grpSpPr>
            <a:xfrm>
              <a:off x="756384" y="2639080"/>
              <a:ext cx="360000" cy="432000"/>
              <a:chOff x="1743075" y="3159126"/>
              <a:chExt cx="454025" cy="546100"/>
            </a:xfrm>
            <a:solidFill>
              <a:srgbClr val="5A327D"/>
            </a:solidFill>
          </p:grpSpPr>
          <p:sp>
            <p:nvSpPr>
              <p:cNvPr id="73" name="Freeform 69"/>
              <p:cNvSpPr/>
              <p:nvPr/>
            </p:nvSpPr>
            <p:spPr bwMode="auto">
              <a:xfrm>
                <a:off x="1952625" y="3159126"/>
                <a:ext cx="111125" cy="101600"/>
              </a:xfrm>
              <a:custGeom>
                <a:avLst/>
                <a:gdLst>
                  <a:gd name="T0" fmla="*/ 26 w 39"/>
                  <a:gd name="T1" fmla="*/ 36 h 36"/>
                  <a:gd name="T2" fmla="*/ 27 w 39"/>
                  <a:gd name="T3" fmla="*/ 36 h 36"/>
                  <a:gd name="T4" fmla="*/ 28 w 39"/>
                  <a:gd name="T5" fmla="*/ 36 h 36"/>
                  <a:gd name="T6" fmla="*/ 39 w 39"/>
                  <a:gd name="T7" fmla="*/ 17 h 36"/>
                  <a:gd name="T8" fmla="*/ 39 w 39"/>
                  <a:gd name="T9" fmla="*/ 16 h 36"/>
                  <a:gd name="T10" fmla="*/ 39 w 39"/>
                  <a:gd name="T11" fmla="*/ 15 h 36"/>
                  <a:gd name="T12" fmla="*/ 13 w 39"/>
                  <a:gd name="T13" fmla="*/ 0 h 36"/>
                  <a:gd name="T14" fmla="*/ 12 w 39"/>
                  <a:gd name="T15" fmla="*/ 0 h 36"/>
                  <a:gd name="T16" fmla="*/ 12 w 39"/>
                  <a:gd name="T17" fmla="*/ 0 h 36"/>
                  <a:gd name="T18" fmla="*/ 0 w 39"/>
                  <a:gd name="T19" fmla="*/ 20 h 36"/>
                  <a:gd name="T20" fmla="*/ 1 w 39"/>
                  <a:gd name="T21" fmla="*/ 21 h 36"/>
                  <a:gd name="T22" fmla="*/ 26 w 39"/>
                  <a:gd name="T2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36">
                    <a:moveTo>
                      <a:pt x="26" y="36"/>
                    </a:moveTo>
                    <a:cubicBezTo>
                      <a:pt x="26" y="36"/>
                      <a:pt x="27" y="36"/>
                      <a:pt x="27" y="36"/>
                    </a:cubicBezTo>
                    <a:cubicBezTo>
                      <a:pt x="27" y="36"/>
                      <a:pt x="27" y="36"/>
                      <a:pt x="28" y="3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5"/>
                      <a:pt x="39" y="1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1" y="21"/>
                    </a:cubicBezTo>
                    <a:lnTo>
                      <a:pt x="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0"/>
              <p:cNvSpPr/>
              <p:nvPr/>
            </p:nvSpPr>
            <p:spPr bwMode="auto">
              <a:xfrm>
                <a:off x="1743075" y="3557588"/>
                <a:ext cx="79375" cy="98425"/>
              </a:xfrm>
              <a:custGeom>
                <a:avLst/>
                <a:gdLst>
                  <a:gd name="T0" fmla="*/ 27 w 28"/>
                  <a:gd name="T1" fmla="*/ 17 h 35"/>
                  <a:gd name="T2" fmla="*/ 7 w 28"/>
                  <a:gd name="T3" fmla="*/ 3 h 35"/>
                  <a:gd name="T4" fmla="*/ 4 w 28"/>
                  <a:gd name="T5" fmla="*/ 3 h 35"/>
                  <a:gd name="T6" fmla="*/ 0 w 28"/>
                  <a:gd name="T7" fmla="*/ 34 h 35"/>
                  <a:gd name="T8" fmla="*/ 1 w 28"/>
                  <a:gd name="T9" fmla="*/ 35 h 35"/>
                  <a:gd name="T10" fmla="*/ 1 w 28"/>
                  <a:gd name="T11" fmla="*/ 35 h 35"/>
                  <a:gd name="T12" fmla="*/ 2 w 28"/>
                  <a:gd name="T13" fmla="*/ 35 h 35"/>
                  <a:gd name="T14" fmla="*/ 28 w 28"/>
                  <a:gd name="T15" fmla="*/ 17 h 35"/>
                  <a:gd name="T16" fmla="*/ 27 w 28"/>
                  <a:gd name="T1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35">
                    <a:moveTo>
                      <a:pt x="27" y="17"/>
                    </a:moveTo>
                    <a:cubicBezTo>
                      <a:pt x="16" y="0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1" y="34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1"/>
              <p:cNvSpPr>
                <a:spLocks noEditPoints="1"/>
              </p:cNvSpPr>
              <p:nvPr/>
            </p:nvSpPr>
            <p:spPr bwMode="auto">
              <a:xfrm>
                <a:off x="1762125" y="3252788"/>
                <a:ext cx="247650" cy="338138"/>
              </a:xfrm>
              <a:custGeom>
                <a:avLst/>
                <a:gdLst>
                  <a:gd name="T0" fmla="*/ 27 w 87"/>
                  <a:gd name="T1" fmla="*/ 119 h 119"/>
                  <a:gd name="T2" fmla="*/ 87 w 87"/>
                  <a:gd name="T3" fmla="*/ 16 h 119"/>
                  <a:gd name="T4" fmla="*/ 87 w 87"/>
                  <a:gd name="T5" fmla="*/ 16 h 119"/>
                  <a:gd name="T6" fmla="*/ 87 w 87"/>
                  <a:gd name="T7" fmla="*/ 15 h 119"/>
                  <a:gd name="T8" fmla="*/ 61 w 87"/>
                  <a:gd name="T9" fmla="*/ 0 h 119"/>
                  <a:gd name="T10" fmla="*/ 60 w 87"/>
                  <a:gd name="T11" fmla="*/ 0 h 119"/>
                  <a:gd name="T12" fmla="*/ 0 w 87"/>
                  <a:gd name="T13" fmla="*/ 102 h 119"/>
                  <a:gd name="T14" fmla="*/ 27 w 87"/>
                  <a:gd name="T15" fmla="*/ 119 h 119"/>
                  <a:gd name="T16" fmla="*/ 40 w 87"/>
                  <a:gd name="T17" fmla="*/ 57 h 119"/>
                  <a:gd name="T18" fmla="*/ 66 w 87"/>
                  <a:gd name="T19" fmla="*/ 13 h 119"/>
                  <a:gd name="T20" fmla="*/ 72 w 87"/>
                  <a:gd name="T21" fmla="*/ 11 h 119"/>
                  <a:gd name="T22" fmla="*/ 73 w 87"/>
                  <a:gd name="T23" fmla="*/ 17 h 119"/>
                  <a:gd name="T24" fmla="*/ 47 w 87"/>
                  <a:gd name="T25" fmla="*/ 61 h 119"/>
                  <a:gd name="T26" fmla="*/ 43 w 87"/>
                  <a:gd name="T27" fmla="*/ 63 h 119"/>
                  <a:gd name="T28" fmla="*/ 41 w 87"/>
                  <a:gd name="T29" fmla="*/ 63 h 119"/>
                  <a:gd name="T30" fmla="*/ 40 w 87"/>
                  <a:gd name="T31" fmla="*/ 5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" h="119">
                    <a:moveTo>
                      <a:pt x="27" y="119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4" y="102"/>
                      <a:pt x="15" y="103"/>
                      <a:pt x="27" y="119"/>
                    </a:cubicBezTo>
                    <a:close/>
                    <a:moveTo>
                      <a:pt x="40" y="57"/>
                    </a:move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1"/>
                      <a:pt x="70" y="10"/>
                      <a:pt x="72" y="11"/>
                    </a:cubicBezTo>
                    <a:cubicBezTo>
                      <a:pt x="73" y="13"/>
                      <a:pt x="74" y="15"/>
                      <a:pt x="73" y="17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3"/>
                      <a:pt x="45" y="63"/>
                      <a:pt x="43" y="63"/>
                    </a:cubicBezTo>
                    <a:cubicBezTo>
                      <a:pt x="43" y="63"/>
                      <a:pt x="42" y="63"/>
                      <a:pt x="41" y="63"/>
                    </a:cubicBezTo>
                    <a:cubicBezTo>
                      <a:pt x="39" y="62"/>
                      <a:pt x="39" y="59"/>
                      <a:pt x="4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2"/>
              <p:cNvSpPr/>
              <p:nvPr/>
            </p:nvSpPr>
            <p:spPr bwMode="auto">
              <a:xfrm>
                <a:off x="1758950" y="3468688"/>
                <a:ext cx="438150" cy="236538"/>
              </a:xfrm>
              <a:custGeom>
                <a:avLst/>
                <a:gdLst>
                  <a:gd name="T0" fmla="*/ 153 w 154"/>
                  <a:gd name="T1" fmla="*/ 2 h 83"/>
                  <a:gd name="T2" fmla="*/ 148 w 154"/>
                  <a:gd name="T3" fmla="*/ 1 h 83"/>
                  <a:gd name="T4" fmla="*/ 141 w 154"/>
                  <a:gd name="T5" fmla="*/ 5 h 83"/>
                  <a:gd name="T6" fmla="*/ 121 w 154"/>
                  <a:gd name="T7" fmla="*/ 20 h 83"/>
                  <a:gd name="T8" fmla="*/ 122 w 154"/>
                  <a:gd name="T9" fmla="*/ 38 h 83"/>
                  <a:gd name="T10" fmla="*/ 122 w 154"/>
                  <a:gd name="T11" fmla="*/ 38 h 83"/>
                  <a:gd name="T12" fmla="*/ 88 w 154"/>
                  <a:gd name="T13" fmla="*/ 44 h 83"/>
                  <a:gd name="T14" fmla="*/ 43 w 154"/>
                  <a:gd name="T15" fmla="*/ 53 h 83"/>
                  <a:gd name="T16" fmla="*/ 41 w 154"/>
                  <a:gd name="T17" fmla="*/ 56 h 83"/>
                  <a:gd name="T18" fmla="*/ 54 w 154"/>
                  <a:gd name="T19" fmla="*/ 70 h 83"/>
                  <a:gd name="T20" fmla="*/ 62 w 154"/>
                  <a:gd name="T21" fmla="*/ 74 h 83"/>
                  <a:gd name="T22" fmla="*/ 62 w 154"/>
                  <a:gd name="T23" fmla="*/ 75 h 83"/>
                  <a:gd name="T24" fmla="*/ 57 w 154"/>
                  <a:gd name="T25" fmla="*/ 75 h 83"/>
                  <a:gd name="T26" fmla="*/ 53 w 154"/>
                  <a:gd name="T27" fmla="*/ 75 h 83"/>
                  <a:gd name="T28" fmla="*/ 29 w 154"/>
                  <a:gd name="T29" fmla="*/ 73 h 83"/>
                  <a:gd name="T30" fmla="*/ 4 w 154"/>
                  <a:gd name="T31" fmla="*/ 70 h 83"/>
                  <a:gd name="T32" fmla="*/ 0 w 154"/>
                  <a:gd name="T33" fmla="*/ 74 h 83"/>
                  <a:gd name="T34" fmla="*/ 4 w 154"/>
                  <a:gd name="T35" fmla="*/ 78 h 83"/>
                  <a:gd name="T36" fmla="*/ 28 w 154"/>
                  <a:gd name="T37" fmla="*/ 80 h 83"/>
                  <a:gd name="T38" fmla="*/ 53 w 154"/>
                  <a:gd name="T39" fmla="*/ 83 h 83"/>
                  <a:gd name="T40" fmla="*/ 56 w 154"/>
                  <a:gd name="T41" fmla="*/ 83 h 83"/>
                  <a:gd name="T42" fmla="*/ 60 w 154"/>
                  <a:gd name="T43" fmla="*/ 83 h 83"/>
                  <a:gd name="T44" fmla="*/ 70 w 154"/>
                  <a:gd name="T45" fmla="*/ 79 h 83"/>
                  <a:gd name="T46" fmla="*/ 69 w 154"/>
                  <a:gd name="T47" fmla="*/ 70 h 83"/>
                  <a:gd name="T48" fmla="*/ 57 w 154"/>
                  <a:gd name="T49" fmla="*/ 62 h 83"/>
                  <a:gd name="T50" fmla="*/ 49 w 154"/>
                  <a:gd name="T51" fmla="*/ 59 h 83"/>
                  <a:gd name="T52" fmla="*/ 89 w 154"/>
                  <a:gd name="T53" fmla="*/ 52 h 83"/>
                  <a:gd name="T54" fmla="*/ 130 w 154"/>
                  <a:gd name="T55" fmla="*/ 44 h 83"/>
                  <a:gd name="T56" fmla="*/ 133 w 154"/>
                  <a:gd name="T57" fmla="*/ 42 h 83"/>
                  <a:gd name="T58" fmla="*/ 133 w 154"/>
                  <a:gd name="T59" fmla="*/ 38 h 83"/>
                  <a:gd name="T60" fmla="*/ 128 w 154"/>
                  <a:gd name="T61" fmla="*/ 33 h 83"/>
                  <a:gd name="T62" fmla="*/ 127 w 154"/>
                  <a:gd name="T63" fmla="*/ 25 h 83"/>
                  <a:gd name="T64" fmla="*/ 145 w 154"/>
                  <a:gd name="T65" fmla="*/ 12 h 83"/>
                  <a:gd name="T66" fmla="*/ 152 w 154"/>
                  <a:gd name="T67" fmla="*/ 8 h 83"/>
                  <a:gd name="T68" fmla="*/ 153 w 154"/>
                  <a:gd name="T69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83">
                    <a:moveTo>
                      <a:pt x="153" y="2"/>
                    </a:moveTo>
                    <a:cubicBezTo>
                      <a:pt x="152" y="0"/>
                      <a:pt x="149" y="0"/>
                      <a:pt x="148" y="1"/>
                    </a:cubicBezTo>
                    <a:cubicBezTo>
                      <a:pt x="146" y="2"/>
                      <a:pt x="143" y="4"/>
                      <a:pt x="141" y="5"/>
                    </a:cubicBezTo>
                    <a:cubicBezTo>
                      <a:pt x="134" y="9"/>
                      <a:pt x="126" y="14"/>
                      <a:pt x="121" y="20"/>
                    </a:cubicBezTo>
                    <a:cubicBezTo>
                      <a:pt x="113" y="28"/>
                      <a:pt x="119" y="35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12" y="42"/>
                      <a:pt x="100" y="43"/>
                      <a:pt x="88" y="44"/>
                    </a:cubicBezTo>
                    <a:cubicBezTo>
                      <a:pt x="73" y="45"/>
                      <a:pt x="57" y="46"/>
                      <a:pt x="43" y="53"/>
                    </a:cubicBezTo>
                    <a:cubicBezTo>
                      <a:pt x="42" y="53"/>
                      <a:pt x="41" y="54"/>
                      <a:pt x="41" y="56"/>
                    </a:cubicBezTo>
                    <a:cubicBezTo>
                      <a:pt x="39" y="64"/>
                      <a:pt x="47" y="67"/>
                      <a:pt x="54" y="70"/>
                    </a:cubicBezTo>
                    <a:cubicBezTo>
                      <a:pt x="57" y="71"/>
                      <a:pt x="61" y="73"/>
                      <a:pt x="62" y="74"/>
                    </a:cubicBezTo>
                    <a:cubicBezTo>
                      <a:pt x="62" y="74"/>
                      <a:pt x="62" y="75"/>
                      <a:pt x="62" y="75"/>
                    </a:cubicBezTo>
                    <a:cubicBezTo>
                      <a:pt x="61" y="75"/>
                      <a:pt x="58" y="75"/>
                      <a:pt x="57" y="75"/>
                    </a:cubicBezTo>
                    <a:cubicBezTo>
                      <a:pt x="55" y="75"/>
                      <a:pt x="54" y="75"/>
                      <a:pt x="53" y="75"/>
                    </a:cubicBezTo>
                    <a:cubicBezTo>
                      <a:pt x="45" y="75"/>
                      <a:pt x="37" y="74"/>
                      <a:pt x="29" y="73"/>
                    </a:cubicBezTo>
                    <a:cubicBezTo>
                      <a:pt x="21" y="71"/>
                      <a:pt x="12" y="70"/>
                      <a:pt x="4" y="70"/>
                    </a:cubicBezTo>
                    <a:cubicBezTo>
                      <a:pt x="2" y="70"/>
                      <a:pt x="0" y="72"/>
                      <a:pt x="0" y="74"/>
                    </a:cubicBezTo>
                    <a:cubicBezTo>
                      <a:pt x="0" y="76"/>
                      <a:pt x="2" y="78"/>
                      <a:pt x="4" y="78"/>
                    </a:cubicBezTo>
                    <a:cubicBezTo>
                      <a:pt x="12" y="78"/>
                      <a:pt x="19" y="79"/>
                      <a:pt x="28" y="80"/>
                    </a:cubicBezTo>
                    <a:cubicBezTo>
                      <a:pt x="36" y="82"/>
                      <a:pt x="45" y="83"/>
                      <a:pt x="53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3"/>
                      <a:pt x="59" y="83"/>
                      <a:pt x="60" y="83"/>
                    </a:cubicBezTo>
                    <a:cubicBezTo>
                      <a:pt x="64" y="83"/>
                      <a:pt x="68" y="82"/>
                      <a:pt x="70" y="79"/>
                    </a:cubicBezTo>
                    <a:cubicBezTo>
                      <a:pt x="72" y="75"/>
                      <a:pt x="69" y="71"/>
                      <a:pt x="69" y="70"/>
                    </a:cubicBezTo>
                    <a:cubicBezTo>
                      <a:pt x="66" y="66"/>
                      <a:pt x="62" y="64"/>
                      <a:pt x="57" y="62"/>
                    </a:cubicBezTo>
                    <a:cubicBezTo>
                      <a:pt x="55" y="62"/>
                      <a:pt x="51" y="60"/>
                      <a:pt x="49" y="59"/>
                    </a:cubicBezTo>
                    <a:cubicBezTo>
                      <a:pt x="62" y="54"/>
                      <a:pt x="75" y="53"/>
                      <a:pt x="89" y="52"/>
                    </a:cubicBezTo>
                    <a:cubicBezTo>
                      <a:pt x="103" y="50"/>
                      <a:pt x="117" y="49"/>
                      <a:pt x="130" y="44"/>
                    </a:cubicBezTo>
                    <a:cubicBezTo>
                      <a:pt x="132" y="44"/>
                      <a:pt x="132" y="43"/>
                      <a:pt x="133" y="42"/>
                    </a:cubicBezTo>
                    <a:cubicBezTo>
                      <a:pt x="133" y="41"/>
                      <a:pt x="133" y="39"/>
                      <a:pt x="133" y="38"/>
                    </a:cubicBezTo>
                    <a:cubicBezTo>
                      <a:pt x="131" y="36"/>
                      <a:pt x="130" y="34"/>
                      <a:pt x="128" y="33"/>
                    </a:cubicBezTo>
                    <a:cubicBezTo>
                      <a:pt x="124" y="28"/>
                      <a:pt x="124" y="28"/>
                      <a:pt x="127" y="25"/>
                    </a:cubicBezTo>
                    <a:cubicBezTo>
                      <a:pt x="131" y="20"/>
                      <a:pt x="139" y="16"/>
                      <a:pt x="145" y="12"/>
                    </a:cubicBezTo>
                    <a:cubicBezTo>
                      <a:pt x="148" y="10"/>
                      <a:pt x="150" y="9"/>
                      <a:pt x="152" y="8"/>
                    </a:cubicBezTo>
                    <a:cubicBezTo>
                      <a:pt x="154" y="6"/>
                      <a:pt x="154" y="4"/>
                      <a:pt x="15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612380" y="3977698"/>
            <a:ext cx="2339341" cy="1061829"/>
            <a:chOff x="7612380" y="4206298"/>
            <a:chExt cx="2339341" cy="1061829"/>
          </a:xfrm>
        </p:grpSpPr>
        <p:sp>
          <p:nvSpPr>
            <p:cNvPr id="77" name="Text Box 9"/>
            <p:cNvSpPr txBox="1">
              <a:spLocks noChangeArrowheads="1"/>
            </p:cNvSpPr>
            <p:nvPr/>
          </p:nvSpPr>
          <p:spPr bwMode="auto">
            <a:xfrm>
              <a:off x="8828247" y="4206298"/>
              <a:ext cx="1123474" cy="1061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 eaLnBrk="0" hangingPunct="0">
                <a:lnSpc>
                  <a:spcPct val="95000"/>
                </a:lnSpc>
                <a:spcBef>
                  <a:spcPct val="35000"/>
                </a:spcBef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kumimoji="1"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eaLnBrk="0" hangingPunct="0">
                <a:lnSpc>
                  <a:spcPct val="95000"/>
                </a:lnSpc>
                <a:spcBef>
                  <a:spcPct val="35000"/>
                </a:spcBef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空间</a:t>
              </a:r>
            </a:p>
          </p:txBody>
        </p:sp>
        <p:sp>
          <p:nvSpPr>
            <p:cNvPr id="78" name="圆角右箭头 77"/>
            <p:cNvSpPr/>
            <p:nvPr/>
          </p:nvSpPr>
          <p:spPr>
            <a:xfrm flipV="1">
              <a:off x="7612380" y="4221538"/>
              <a:ext cx="807720" cy="69254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26145"/>
              </a:avLst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左大括号 21"/>
            <p:cNvSpPr/>
            <p:nvPr/>
          </p:nvSpPr>
          <p:spPr>
            <a:xfrm>
              <a:off x="8564880" y="4434840"/>
              <a:ext cx="263367" cy="570681"/>
            </a:xfrm>
            <a:prstGeom prst="leftBrace">
              <a:avLst>
                <a:gd name="adj1" fmla="val 32001"/>
                <a:gd name="adj2" fmla="val 54167"/>
              </a:avLst>
            </a:prstGeom>
            <a:ln w="28575">
              <a:solidFill>
                <a:srgbClr val="B42D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8714" y="4552569"/>
            <a:ext cx="7197526" cy="523220"/>
            <a:chOff x="1826091" y="4148024"/>
            <a:chExt cx="7197526" cy="523220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对估算方法有什么要求呢？</a:t>
              </a:r>
            </a:p>
          </p:txBody>
        </p:sp>
        <p:grpSp>
          <p:nvGrpSpPr>
            <p:cNvPr id="34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35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1490346" y="5175804"/>
            <a:ext cx="8461375" cy="49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能够刻画效率；与语言环境无关；具有一般性</a:t>
            </a:r>
            <a:r>
              <a: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ldLvl="0" animBg="1"/>
      <p:bldP spid="4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1243965" y="3431540"/>
            <a:ext cx="4665980" cy="2676525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int SeqSearch(int A[ ], int n, int k)  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{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for (int i = 0; i &lt; n; i++)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if (A[i] == k) break;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if (i == n) return 0;            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else return (i + 1);             </a:t>
            </a:r>
          </a:p>
          <a:p>
            <a:pPr marL="342900" indent="-342900" algn="l"/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}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191385" y="4963605"/>
            <a:ext cx="1404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704850" y="2545715"/>
            <a:ext cx="95389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例</a:t>
            </a:r>
            <a:r>
              <a:rPr lang="en-US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2.1</a:t>
            </a:r>
            <a:r>
              <a:rPr 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对如下顺序查找算法，请找出输入规模和基本语句。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53408" y="1572260"/>
            <a:ext cx="5061593" cy="609398"/>
            <a:chOff x="651937" y="5387316"/>
            <a:chExt cx="5061593" cy="609398"/>
          </a:xfrm>
        </p:grpSpPr>
        <p:sp>
          <p:nvSpPr>
            <p:cNvPr id="56" name="Rectangle 13"/>
            <p:cNvSpPr>
              <a:spLocks noChangeArrowheads="1"/>
            </p:cNvSpPr>
            <p:nvPr/>
          </p:nvSpPr>
          <p:spPr bwMode="auto">
            <a:xfrm>
              <a:off x="1130976" y="5387316"/>
              <a:ext cx="4582554" cy="609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问题规模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：输入量的多少</a:t>
              </a:r>
            </a:p>
          </p:txBody>
        </p:sp>
        <p:grpSp>
          <p:nvGrpSpPr>
            <p:cNvPr id="57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58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691978" y="931112"/>
            <a:ext cx="10798983" cy="609398"/>
            <a:chOff x="651937" y="5387316"/>
            <a:chExt cx="10798983" cy="609398"/>
          </a:xfrm>
        </p:grpSpPr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1100496" y="5387316"/>
              <a:ext cx="10350424" cy="609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基本语句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：执行次数与整个算法的执行次数成正比的操作指令</a:t>
              </a:r>
            </a:p>
          </p:txBody>
        </p:sp>
        <p:grpSp>
          <p:nvGrpSpPr>
            <p:cNvPr id="79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80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3" name="TextBox 35"/>
          <p:cNvSpPr txBox="1"/>
          <p:nvPr/>
        </p:nvSpPr>
        <p:spPr>
          <a:xfrm>
            <a:off x="11105867" y="2189800"/>
            <a:ext cx="612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r>
              <a:rPr lang="en-US" altLang="zh-CN" sz="1200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05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08660" y="996315"/>
            <a:ext cx="10139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例2.2 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对如下起泡排序算法，请找出输入规模和基本语句。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952500" y="1751330"/>
            <a:ext cx="8469630" cy="4579620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void BubbleSort(int r[ ], int n)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{	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int j, temp, bound, exchange = n - 1;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while (exchange != 0)             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{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bound = exchange; exchange = 0;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for (j = 0; j &lt; bound; j++)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if (r[j] &gt; r[j + 1])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{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temp = r[j]; r[j] = r[j + 1]; r[j + 1] = temp;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exchange = j;              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}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}</a:t>
            </a:r>
          </a:p>
          <a:p>
            <a:pPr marL="342900" indent="-342900" algn="l" fontAlgn="auto">
              <a:lnSpc>
                <a:spcPts val="25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}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243455" y="4353370"/>
            <a:ext cx="1836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2.1.1  输入规模与基本语句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704850" y="846455"/>
            <a:ext cx="10835640" cy="1124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例</a:t>
            </a:r>
            <a:r>
              <a:rPr lang="en-US" sz="2800" b="1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2.3</a:t>
            </a:r>
            <a:r>
              <a:rPr 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如下算法实现将两个升序序列合并成一个升序序列，请找出输入规模和基本语句。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1211580" y="2202815"/>
            <a:ext cx="7703820" cy="4154170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void Union(int A[ ], int n, int B[ ], int m, int C[ ] )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{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int i = 0, j = 0, k = 0;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(i &lt; n &amp;&amp; j &lt; m)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{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if (A[i] &lt;= B[j]) C[k++] = A[i++];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else C[k++] = B[j++];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}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(i &lt; n) C[k++] = A[i++];     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   while (j &lt; m) C[k++] = B[j++];           </a:t>
            </a:r>
          </a:p>
          <a:p>
            <a:pPr marL="342900" indent="-342900" algn="l" fontAlgn="auto">
              <a:lnSpc>
                <a:spcPct val="100000"/>
              </a:lnSpc>
            </a:pPr>
            <a:r>
              <a:rPr kumimoji="1"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}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100580" y="4468940"/>
            <a:ext cx="1656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253740" y="5957380"/>
            <a:ext cx="216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67380" y="5566220"/>
            <a:ext cx="2160000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4755992" y="1103656"/>
            <a:ext cx="6765448" cy="5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algn="just" eaLnBrk="0" hangingPunct="0">
              <a:lnSpc>
                <a:spcPct val="95000"/>
              </a:lnSpc>
              <a:spcBef>
                <a:spcPct val="35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算法的</a:t>
            </a:r>
            <a:r>
              <a:rPr lang="zh-CN" altLang="en-US" sz="28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执行时间</a:t>
            </a: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＝ 每条语句执行时间之和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777514" y="1596416"/>
            <a:ext cx="4616450" cy="1775723"/>
            <a:chOff x="6777514" y="1596416"/>
            <a:chExt cx="4616450" cy="1775723"/>
          </a:xfrm>
        </p:grpSpPr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7747318" y="1596416"/>
              <a:ext cx="2881313" cy="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Text Box 13"/>
            <p:cNvSpPr txBox="1">
              <a:spLocks noChangeArrowheads="1"/>
            </p:cNvSpPr>
            <p:nvPr/>
          </p:nvSpPr>
          <p:spPr bwMode="auto">
            <a:xfrm>
              <a:off x="6777514" y="2870463"/>
              <a:ext cx="4616450" cy="501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</a:bodyPr>
            <a:lstStyle>
              <a:defPPr>
                <a:defRPr lang="zh-CN"/>
              </a:defPPr>
              <a:lvl1pPr algn="just" eaLnBrk="0" hangingPunct="0">
                <a:lnSpc>
                  <a:spcPct val="95000"/>
                </a:lnSpc>
                <a:spcBef>
                  <a:spcPct val="35000"/>
                </a:spcBef>
                <a:defRPr sz="28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执行次数 </a:t>
              </a:r>
              <a:r>
                <a:rPr lang="en-US" altLang="zh-CN" dirty="0"/>
                <a:t>× </a:t>
              </a:r>
              <a:r>
                <a:rPr lang="zh-CN" altLang="en-US" dirty="0"/>
                <a:t>执行一次的时间</a:t>
              </a:r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8582502" y="1735454"/>
              <a:ext cx="315913" cy="1080000"/>
            </a:xfrm>
            <a:prstGeom prst="downArrow">
              <a:avLst>
                <a:gd name="adj1" fmla="val 50000"/>
                <a:gd name="adj2" fmla="val 81910"/>
              </a:avLst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06737" y="3358198"/>
            <a:ext cx="4319587" cy="1084875"/>
            <a:chOff x="6906737" y="3358198"/>
            <a:chExt cx="4319587" cy="1084875"/>
          </a:xfrm>
        </p:grpSpPr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8644732" y="3358198"/>
              <a:ext cx="2514600" cy="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906737" y="3436942"/>
              <a:ext cx="4319587" cy="1006131"/>
              <a:chOff x="6708617" y="3436942"/>
              <a:chExt cx="4319587" cy="1006131"/>
            </a:xfrm>
          </p:grpSpPr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6708617" y="3941397"/>
                <a:ext cx="4319587" cy="501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rIns="0">
                <a:spAutoFit/>
              </a:bodyPr>
              <a:lstStyle>
                <a:defPPr>
                  <a:defRPr lang="zh-CN"/>
                </a:defPPr>
                <a:lvl1pPr algn="just" eaLnBrk="0" hangingPunct="0">
                  <a:lnSpc>
                    <a:spcPct val="95000"/>
                  </a:lnSpc>
                  <a:spcBef>
                    <a:spcPct val="35000"/>
                  </a:spcBef>
                  <a:defRPr sz="28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/>
                  <a:t>指令系统、编译的代码质量</a:t>
                </a:r>
              </a:p>
            </p:txBody>
          </p:sp>
          <p:sp>
            <p:nvSpPr>
              <p:cNvPr id="17" name="AutoShape 17"/>
              <p:cNvSpPr>
                <a:spLocks noChangeArrowheads="1"/>
              </p:cNvSpPr>
              <p:nvPr/>
            </p:nvSpPr>
            <p:spPr bwMode="auto">
              <a:xfrm>
                <a:off x="10069989" y="3436942"/>
                <a:ext cx="324000" cy="432000"/>
              </a:xfrm>
              <a:prstGeom prst="downArrow">
                <a:avLst>
                  <a:gd name="adj1" fmla="val 50000"/>
                  <a:gd name="adj2" fmla="val 28947"/>
                </a:avLst>
              </a:prstGeom>
              <a:noFill/>
              <a:ln w="28575">
                <a:solidFill>
                  <a:srgbClr val="507D7D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9736932" y="1834462"/>
            <a:ext cx="1530350" cy="973076"/>
            <a:chOff x="9736932" y="1834462"/>
            <a:chExt cx="1530350" cy="973076"/>
          </a:xfrm>
        </p:grpSpPr>
        <p:sp>
          <p:nvSpPr>
            <p:cNvPr id="42" name="Text Box 12"/>
            <p:cNvSpPr txBox="1">
              <a:spLocks noChangeArrowheads="1"/>
            </p:cNvSpPr>
            <p:nvPr/>
          </p:nvSpPr>
          <p:spPr bwMode="auto">
            <a:xfrm>
              <a:off x="9736932" y="1834462"/>
              <a:ext cx="1530350" cy="501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</a:bodyPr>
            <a:lstStyle>
              <a:defPPr>
                <a:defRPr lang="zh-CN"/>
              </a:defPPr>
              <a:lvl1pPr algn="just" eaLnBrk="0" hangingPunct="0">
                <a:lnSpc>
                  <a:spcPct val="95000"/>
                </a:lnSpc>
                <a:spcBef>
                  <a:spcPct val="35000"/>
                </a:spcBef>
                <a:defRPr sz="28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单位时间</a:t>
              </a:r>
              <a:endParaRPr lang="en-US" altLang="zh-CN" dirty="0"/>
            </a:p>
          </p:txBody>
        </p:sp>
        <p:sp>
          <p:nvSpPr>
            <p:cNvPr id="43" name="AutoShape 18"/>
            <p:cNvSpPr>
              <a:spLocks noChangeArrowheads="1"/>
            </p:cNvSpPr>
            <p:nvPr/>
          </p:nvSpPr>
          <p:spPr bwMode="auto">
            <a:xfrm flipV="1">
              <a:off x="10250329" y="2375538"/>
              <a:ext cx="324000" cy="432000"/>
            </a:xfrm>
            <a:prstGeom prst="downArrow">
              <a:avLst>
                <a:gd name="adj1" fmla="val 50000"/>
                <a:gd name="adj2" fmla="val 33382"/>
              </a:avLst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666592" y="1103656"/>
            <a:ext cx="3996848" cy="501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algn="just" eaLnBrk="0" hangingPunct="0">
              <a:lnSpc>
                <a:spcPct val="95000"/>
              </a:lnSpc>
              <a:spcBef>
                <a:spcPct val="35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每条语句</a:t>
            </a:r>
            <a:r>
              <a:rPr lang="zh-CN" altLang="en-US" sz="28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执行次数</a:t>
            </a: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之和 </a:t>
            </a:r>
            <a:r>
              <a: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zh-CN" altLang="en-US" sz="2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13410" y="3010663"/>
            <a:ext cx="4095750" cy="1373187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/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for (</a:t>
            </a:r>
            <a:r>
              <a:rPr kumimoji="1" lang="en-US" altLang="zh-CN" sz="28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= 1; </a:t>
            </a:r>
            <a:r>
              <a:rPr kumimoji="1" lang="en-US" altLang="zh-CN" sz="28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&lt;= n; </a:t>
            </a:r>
            <a:r>
              <a:rPr kumimoji="1" lang="en-US" altLang="zh-CN" sz="2800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++)</a:t>
            </a:r>
          </a:p>
          <a:p>
            <a:pPr marL="342900" indent="-342900" algn="l"/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for (j = 1; j &lt;= n; j++)</a:t>
            </a:r>
          </a:p>
          <a:p>
            <a:pPr marL="342900" indent="-342900" algn="l"/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x++;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74532" y="1680169"/>
            <a:ext cx="3259137" cy="1025165"/>
            <a:chOff x="774532" y="1680169"/>
            <a:chExt cx="3259137" cy="1025165"/>
          </a:xfrm>
        </p:grpSpPr>
        <p:sp>
          <p:nvSpPr>
            <p:cNvPr id="46" name="AutoShape 19"/>
            <p:cNvSpPr>
              <a:spLocks noChangeArrowheads="1"/>
            </p:cNvSpPr>
            <p:nvPr/>
          </p:nvSpPr>
          <p:spPr bwMode="auto">
            <a:xfrm>
              <a:off x="2186781" y="1680169"/>
              <a:ext cx="324000" cy="432000"/>
            </a:xfrm>
            <a:prstGeom prst="downArrow">
              <a:avLst>
                <a:gd name="adj1" fmla="val 50000"/>
                <a:gd name="adj2" fmla="val 37500"/>
              </a:avLst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 Box 26"/>
            <p:cNvSpPr txBox="1">
              <a:spLocks noChangeArrowheads="1"/>
            </p:cNvSpPr>
            <p:nvPr/>
          </p:nvSpPr>
          <p:spPr bwMode="auto">
            <a:xfrm>
              <a:off x="774532" y="2203658"/>
              <a:ext cx="3259137" cy="501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</a:bodyPr>
            <a:lstStyle>
              <a:defPPr>
                <a:defRPr lang="zh-CN"/>
              </a:defPPr>
              <a:lvl1pPr algn="just" eaLnBrk="0" hangingPunct="0">
                <a:lnSpc>
                  <a:spcPct val="95000"/>
                </a:lnSpc>
                <a:spcBef>
                  <a:spcPct val="35000"/>
                </a:spcBef>
                <a:defRPr sz="28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B42D2D"/>
                  </a:solidFill>
                </a:rPr>
                <a:t>基本语句</a:t>
              </a:r>
              <a:r>
                <a:rPr lang="zh-CN" altLang="en-US" dirty="0"/>
                <a:t>的执行次数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53408" y="5397500"/>
            <a:ext cx="5061593" cy="609398"/>
            <a:chOff x="651937" y="5387316"/>
            <a:chExt cx="5061593" cy="609398"/>
          </a:xfrm>
        </p:grpSpPr>
        <p:sp>
          <p:nvSpPr>
            <p:cNvPr id="56" name="Rectangle 13"/>
            <p:cNvSpPr>
              <a:spLocks noChangeArrowheads="1"/>
            </p:cNvSpPr>
            <p:nvPr/>
          </p:nvSpPr>
          <p:spPr bwMode="auto">
            <a:xfrm>
              <a:off x="1130976" y="5387316"/>
              <a:ext cx="4582554" cy="609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问题规模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：输入量的多少</a:t>
              </a:r>
            </a:p>
          </p:txBody>
        </p:sp>
        <p:grpSp>
          <p:nvGrpSpPr>
            <p:cNvPr id="57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58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691978" y="4756352"/>
            <a:ext cx="10798983" cy="609398"/>
            <a:chOff x="651937" y="5387316"/>
            <a:chExt cx="10798983" cy="609398"/>
          </a:xfrm>
        </p:grpSpPr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1100496" y="5387316"/>
              <a:ext cx="10350424" cy="6093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基本语句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：执行次数与整个算法的执行次数成正比的操作指令</a:t>
              </a:r>
            </a:p>
          </p:txBody>
        </p:sp>
        <p:grpSp>
          <p:nvGrpSpPr>
            <p:cNvPr id="79" name="Group 67"/>
            <p:cNvGrpSpPr/>
            <p:nvPr/>
          </p:nvGrpSpPr>
          <p:grpSpPr>
            <a:xfrm>
              <a:off x="651937" y="5480365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80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20" name="直接连接符 19"/>
          <p:cNvCxnSpPr/>
          <p:nvPr/>
        </p:nvCxnSpPr>
        <p:spPr>
          <a:xfrm>
            <a:off x="1432560" y="4322890"/>
            <a:ext cx="754221" cy="0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97136" y="2279530"/>
            <a:ext cx="9867104" cy="535531"/>
            <a:chOff x="588683" y="1205432"/>
            <a:chExt cx="9867104" cy="535531"/>
          </a:xfrm>
        </p:grpSpPr>
        <p:sp>
          <p:nvSpPr>
            <p:cNvPr id="36" name="Rectangle 13"/>
            <p:cNvSpPr>
              <a:spLocks noChangeArrowheads="1"/>
            </p:cNvSpPr>
            <p:nvPr/>
          </p:nvSpPr>
          <p:spPr bwMode="auto">
            <a:xfrm>
              <a:off x="1148620" y="1205432"/>
              <a:ext cx="9307167" cy="5355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注意到，</a:t>
              </a:r>
              <a:r>
                <a:rPr lang="zh-CN" altLang="zh-CN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几乎所有算法，对于规模更大的输入需要运行更长的时间</a:t>
              </a:r>
              <a:endPara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84"/>
            <p:cNvSpPr/>
            <p:nvPr/>
          </p:nvSpPr>
          <p:spPr bwMode="auto">
            <a:xfrm>
              <a:off x="588683" y="1270635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97136" y="2854492"/>
            <a:ext cx="8876504" cy="461665"/>
            <a:chOff x="588683" y="1251152"/>
            <a:chExt cx="8876504" cy="461665"/>
          </a:xfrm>
        </p:grpSpPr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118140" y="1251152"/>
              <a:ext cx="83470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运行算法所需要的时间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是问题规模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的函数，记作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24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Freeform 84"/>
            <p:cNvSpPr/>
            <p:nvPr/>
          </p:nvSpPr>
          <p:spPr bwMode="auto">
            <a:xfrm>
              <a:off x="588683" y="1270635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3527" y="4084772"/>
            <a:ext cx="7197526" cy="523220"/>
            <a:chOff x="1826091" y="4148024"/>
            <a:chExt cx="7197526" cy="523220"/>
          </a:xfrm>
        </p:grpSpPr>
        <p:sp>
          <p:nvSpPr>
            <p:cNvPr id="61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表示算法的运行时间函数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呢？</a:t>
              </a:r>
            </a:p>
          </p:txBody>
        </p:sp>
        <p:grpSp>
          <p:nvGrpSpPr>
            <p:cNvPr id="63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6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9" name="Rectangle 13"/>
          <p:cNvSpPr>
            <a:spLocks noChangeArrowheads="1"/>
          </p:cNvSpPr>
          <p:nvPr/>
        </p:nvSpPr>
        <p:spPr bwMode="auto">
          <a:xfrm>
            <a:off x="2520220" y="885392"/>
            <a:ext cx="6820593" cy="63373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bIns="71755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算法的运行时间 </a:t>
            </a:r>
            <a:r>
              <a: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 </a:t>
            </a: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基本语句的执行次数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638168" y="1661612"/>
            <a:ext cx="7197526" cy="523220"/>
            <a:chOff x="1826091" y="4148024"/>
            <a:chExt cx="7197526" cy="523220"/>
          </a:xfrm>
        </p:grpSpPr>
        <p:sp>
          <p:nvSpPr>
            <p:cNvPr id="72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如何计算算法中基本语句的执行次数呢？</a:t>
              </a:r>
            </a:p>
          </p:txBody>
        </p:sp>
        <p:grpSp>
          <p:nvGrpSpPr>
            <p:cNvPr id="73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07688" y="4820198"/>
            <a:ext cx="11280222" cy="1118255"/>
            <a:chOff x="607688" y="5399318"/>
            <a:chExt cx="11280222" cy="1118255"/>
          </a:xfrm>
        </p:grpSpPr>
        <p:sp>
          <p:nvSpPr>
            <p:cNvPr id="10" name="矩形 9"/>
            <p:cNvSpPr/>
            <p:nvPr/>
          </p:nvSpPr>
          <p:spPr>
            <a:xfrm>
              <a:off x="1136176" y="5399318"/>
              <a:ext cx="1075173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zh-CN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当问题规模充分大时，算法中基本语句的执行次数在</a:t>
              </a:r>
              <a:r>
                <a:rPr lang="zh-CN" altLang="zh-CN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渐近</a:t>
              </a:r>
              <a:r>
                <a:rPr lang="zh-CN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意义下的阶</a:t>
              </a:r>
              <a:r>
                <a:rPr lang="en-US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关注的是</a:t>
              </a:r>
              <a:r>
                <a:rPr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增长趋势</a:t>
              </a:r>
            </a:p>
          </p:txBody>
        </p:sp>
        <p:grpSp>
          <p:nvGrpSpPr>
            <p:cNvPr id="84" name="Group 67"/>
            <p:cNvGrpSpPr/>
            <p:nvPr/>
          </p:nvGrpSpPr>
          <p:grpSpPr>
            <a:xfrm>
              <a:off x="607688" y="5490549"/>
              <a:ext cx="359992" cy="360001"/>
              <a:chOff x="10115551" y="5634036"/>
              <a:chExt cx="577837" cy="576265"/>
            </a:xfrm>
            <a:solidFill>
              <a:srgbClr val="5A327D"/>
            </a:solidFill>
          </p:grpSpPr>
          <p:sp>
            <p:nvSpPr>
              <p:cNvPr id="85" name="Freeform 13"/>
              <p:cNvSpPr/>
              <p:nvPr/>
            </p:nvSpPr>
            <p:spPr bwMode="auto">
              <a:xfrm>
                <a:off x="10177450" y="5634036"/>
                <a:ext cx="515938" cy="517526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197136" y="3355588"/>
            <a:ext cx="8876504" cy="461665"/>
            <a:chOff x="588683" y="1251152"/>
            <a:chExt cx="8876504" cy="461665"/>
          </a:xfrm>
        </p:grpSpPr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118140" y="1251152"/>
              <a:ext cx="834704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问题规模可以是多个变量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</a:t>
              </a:r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多元函数</a:t>
              </a:r>
            </a:p>
          </p:txBody>
        </p:sp>
        <p:sp>
          <p:nvSpPr>
            <p:cNvPr id="44" name="Freeform 84"/>
            <p:cNvSpPr/>
            <p:nvPr/>
          </p:nvSpPr>
          <p:spPr bwMode="auto">
            <a:xfrm>
              <a:off x="588683" y="1270635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2.1.2  算法的渐</a:t>
            </a:r>
            <a:r>
              <a:rPr lang="zh-CN"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近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4047</Words>
  <Application>Microsoft Macintosh PowerPoint</Application>
  <PresentationFormat>宽屏</PresentationFormat>
  <Paragraphs>388</Paragraphs>
  <Slides>39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黑体</vt:lpstr>
      <vt:lpstr>宋体</vt:lpstr>
      <vt:lpstr>微软雅黑</vt:lpstr>
      <vt:lpstr>Microsoft YaHei UI</vt:lpstr>
      <vt:lpstr>Arial</vt:lpstr>
      <vt:lpstr>Calibri</vt:lpstr>
      <vt:lpstr>Calibri Light</vt:lpstr>
      <vt:lpstr>Times New Roman</vt:lpstr>
      <vt:lpstr>Wingdings</vt:lpstr>
      <vt:lpstr>Office Theme</vt:lpstr>
      <vt:lpstr>公式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Yi-Heng Zhu</cp:lastModifiedBy>
  <cp:revision>205</cp:revision>
  <dcterms:created xsi:type="dcterms:W3CDTF">2016-09-14T00:58:00Z</dcterms:created>
  <dcterms:modified xsi:type="dcterms:W3CDTF">2024-03-03T08:53:31Z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